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42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4E7A3-BD03-4291-B09F-5E9EEDFFE86C}" type="datetimeFigureOut">
              <a:rPr lang="sl-SI" smtClean="0"/>
              <a:pPr/>
              <a:t>18.9.2010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1E5CE-F845-4A1A-BDB5-2E7872C6DFC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9CkKuA86Mi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/>
              <a:t>THE PAST SIMPLE TENSE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n</a:t>
            </a:r>
            <a:r>
              <a:rPr lang="sl-SI" b="1" dirty="0" smtClean="0">
                <a:solidFill>
                  <a:srgbClr val="C00000"/>
                </a:solidFill>
              </a:rPr>
              <a:t>avadni preteklik</a:t>
            </a:r>
            <a:endParaRPr lang="sl-SI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NEKAJ PRIMEROV:</a:t>
            </a:r>
            <a:endParaRPr lang="sl-SI" sz="3200" b="1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57200" y="163068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1042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l-SI" dirty="0" smtClean="0"/>
                        <a:t>oblika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sl-SI" dirty="0" smtClean="0"/>
                        <a:t>INFINITIVE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2. oblika</a:t>
                      </a:r>
                    </a:p>
                    <a:p>
                      <a:r>
                        <a:rPr lang="sl-SI" b="1" dirty="0" smtClean="0"/>
                        <a:t>PAST SIMPLE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3. oblika</a:t>
                      </a:r>
                    </a:p>
                    <a:p>
                      <a:r>
                        <a:rPr lang="sl-SI" dirty="0" smtClean="0"/>
                        <a:t>PAST PARTICIPLE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slovenski prevod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catch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caught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caught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ujeti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smtClean="0"/>
                        <a:t>go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went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gone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iti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know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knew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known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vedeti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say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said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said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reči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write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wrote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written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pisati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read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read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read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brati</a:t>
                      </a:r>
                      <a:endParaRPr lang="sl-SI" dirty="0"/>
                    </a:p>
                  </a:txBody>
                  <a:tcPr/>
                </a:tc>
              </a:tr>
              <a:tr h="291672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be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was</a:t>
                      </a:r>
                      <a:r>
                        <a:rPr lang="sl-SI" b="1" dirty="0" smtClean="0"/>
                        <a:t>,</a:t>
                      </a:r>
                      <a:r>
                        <a:rPr lang="sl-SI" b="1" dirty="0" err="1" smtClean="0"/>
                        <a:t>were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been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biti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Slika 4" descr="images[8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5" y="1628800"/>
            <a:ext cx="2876255" cy="32434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PRIMER: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trdilni stavek:</a:t>
            </a:r>
          </a:p>
          <a:p>
            <a:pPr>
              <a:buNone/>
            </a:pP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sister</a:t>
            </a:r>
            <a:r>
              <a:rPr lang="sl-SI" dirty="0" smtClean="0"/>
              <a:t> </a:t>
            </a:r>
            <a:r>
              <a:rPr lang="sl-SI" b="1" dirty="0" err="1" smtClean="0">
                <a:solidFill>
                  <a:srgbClr val="FF0000"/>
                </a:solidFill>
              </a:rPr>
              <a:t>went</a:t>
            </a:r>
            <a:r>
              <a:rPr lang="sl-SI" dirty="0" smtClean="0"/>
              <a:t> to bed. </a:t>
            </a:r>
            <a:r>
              <a:rPr lang="sl-SI" sz="2000" dirty="0" smtClean="0"/>
              <a:t>(glagol je v 2. obliki)</a:t>
            </a:r>
          </a:p>
          <a:p>
            <a:r>
              <a:rPr lang="sl-SI" b="1" dirty="0" smtClean="0"/>
              <a:t>vprašalni stavek:</a:t>
            </a:r>
          </a:p>
          <a:p>
            <a:pPr>
              <a:buNone/>
            </a:pPr>
            <a:r>
              <a:rPr lang="sl-SI" b="1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sister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rgbClr val="FF0000"/>
                </a:solidFill>
              </a:rPr>
              <a:t>go</a:t>
            </a:r>
            <a:r>
              <a:rPr lang="sl-SI" dirty="0" smtClean="0"/>
              <a:t> to bed? </a:t>
            </a:r>
            <a:r>
              <a:rPr lang="sl-SI" sz="2000" dirty="0" smtClean="0"/>
              <a:t>(DID + glagol v 1. obliki)</a:t>
            </a:r>
            <a:endParaRPr lang="sl-SI" dirty="0" smtClean="0"/>
          </a:p>
          <a:p>
            <a:r>
              <a:rPr lang="sl-SI" dirty="0" smtClean="0"/>
              <a:t>nikalni stavek:</a:t>
            </a:r>
          </a:p>
          <a:p>
            <a:pPr>
              <a:buNone/>
            </a:pP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sister</a:t>
            </a:r>
            <a:r>
              <a:rPr lang="sl-SI" dirty="0" smtClean="0"/>
              <a:t> </a:t>
            </a:r>
            <a:r>
              <a:rPr lang="sl-SI" b="1" dirty="0" err="1" smtClean="0"/>
              <a:t>didn</a:t>
            </a:r>
            <a:r>
              <a:rPr lang="sl-SI" b="1" dirty="0" smtClean="0"/>
              <a:t>’t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rgbClr val="FF0000"/>
                </a:solidFill>
              </a:rPr>
              <a:t>go</a:t>
            </a:r>
            <a:r>
              <a:rPr lang="sl-SI" dirty="0" smtClean="0"/>
              <a:t> to bed. </a:t>
            </a:r>
            <a:r>
              <a:rPr lang="sl-SI" sz="2000" dirty="0" smtClean="0"/>
              <a:t>(DIDN’T + glagol v 1. obliki)</a:t>
            </a:r>
            <a:endParaRPr lang="sl-SI" dirty="0"/>
          </a:p>
        </p:txBody>
      </p:sp>
      <p:pic>
        <p:nvPicPr>
          <p:cNvPr id="4" name="Slika 3" descr="images[4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988840"/>
            <a:ext cx="3168352" cy="2847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64096"/>
          </a:xfrm>
        </p:spPr>
        <p:txBody>
          <a:bodyPr>
            <a:normAutofit/>
          </a:bodyPr>
          <a:lstStyle/>
          <a:p>
            <a:r>
              <a:rPr lang="sl-SI" b="1" dirty="0" smtClean="0"/>
              <a:t>VPRAŠALNICE: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algn="ctr">
              <a:buNone/>
            </a:pP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wrote</a:t>
            </a:r>
            <a:r>
              <a:rPr lang="sl-SI" dirty="0" smtClean="0"/>
              <a:t> a </a:t>
            </a:r>
            <a:r>
              <a:rPr lang="sl-SI" dirty="0" err="1" smtClean="0"/>
              <a:t>letter</a:t>
            </a:r>
            <a:r>
              <a:rPr lang="sl-SI" dirty="0" smtClean="0"/>
              <a:t> </a:t>
            </a:r>
            <a:r>
              <a:rPr lang="sl-SI" dirty="0" err="1" smtClean="0"/>
              <a:t>yesterday</a:t>
            </a:r>
            <a:r>
              <a:rPr lang="sl-SI" dirty="0" smtClean="0"/>
              <a:t>.</a:t>
            </a:r>
          </a:p>
          <a:p>
            <a:pPr algn="ctr">
              <a:buNone/>
            </a:pPr>
            <a:r>
              <a:rPr lang="sl-SI" b="1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write</a:t>
            </a:r>
            <a:r>
              <a:rPr lang="sl-SI" dirty="0" smtClean="0"/>
              <a:t> a </a:t>
            </a:r>
            <a:r>
              <a:rPr lang="sl-SI" dirty="0" err="1" smtClean="0"/>
              <a:t>letter</a:t>
            </a:r>
            <a:r>
              <a:rPr lang="sl-SI" dirty="0" smtClean="0"/>
              <a:t> </a:t>
            </a:r>
            <a:r>
              <a:rPr lang="sl-SI" dirty="0" err="1" smtClean="0"/>
              <a:t>yesterday</a:t>
            </a:r>
            <a:r>
              <a:rPr lang="sl-SI" dirty="0" smtClean="0"/>
              <a:t>?</a:t>
            </a:r>
          </a:p>
          <a:p>
            <a:pPr algn="ctr">
              <a:buNone/>
            </a:pP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didn</a:t>
            </a:r>
            <a:r>
              <a:rPr lang="sl-SI" b="1" dirty="0" smtClean="0"/>
              <a:t>’t </a:t>
            </a:r>
            <a:r>
              <a:rPr lang="sl-SI" b="1" dirty="0" err="1" smtClean="0"/>
              <a:t>write</a:t>
            </a:r>
            <a:r>
              <a:rPr lang="sl-SI" b="1" dirty="0" smtClean="0"/>
              <a:t> </a:t>
            </a:r>
            <a:r>
              <a:rPr lang="sl-SI" dirty="0" smtClean="0"/>
              <a:t>a </a:t>
            </a:r>
            <a:r>
              <a:rPr lang="sl-SI" dirty="0" err="1" smtClean="0"/>
              <a:t>letter</a:t>
            </a:r>
            <a:r>
              <a:rPr lang="sl-SI" dirty="0" smtClean="0"/>
              <a:t> </a:t>
            </a:r>
            <a:r>
              <a:rPr lang="sl-SI" dirty="0" err="1" smtClean="0"/>
              <a:t>yesterday</a:t>
            </a:r>
            <a:r>
              <a:rPr lang="sl-SI" dirty="0" smtClean="0"/>
              <a:t>.</a:t>
            </a:r>
          </a:p>
          <a:p>
            <a:pPr algn="ctr">
              <a:buNone/>
            </a:pPr>
            <a:r>
              <a:rPr lang="sl-SI" dirty="0" smtClean="0"/>
              <a:t>WHAT </a:t>
            </a:r>
            <a:r>
              <a:rPr lang="sl-SI" b="1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write</a:t>
            </a:r>
            <a:r>
              <a:rPr lang="sl-SI" dirty="0" smtClean="0"/>
              <a:t> </a:t>
            </a:r>
            <a:r>
              <a:rPr lang="sl-SI" dirty="0" err="1" smtClean="0"/>
              <a:t>yesterday</a:t>
            </a:r>
            <a:r>
              <a:rPr lang="sl-SI" dirty="0" smtClean="0"/>
              <a:t>?</a:t>
            </a:r>
          </a:p>
          <a:p>
            <a:pPr algn="ctr">
              <a:buNone/>
            </a:pPr>
            <a:r>
              <a:rPr lang="sl-SI" dirty="0" smtClean="0"/>
              <a:t>WHEN </a:t>
            </a:r>
            <a:r>
              <a:rPr lang="sl-SI" b="1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write</a:t>
            </a:r>
            <a:r>
              <a:rPr lang="sl-SI" dirty="0" smtClean="0"/>
              <a:t> a </a:t>
            </a:r>
            <a:r>
              <a:rPr lang="sl-SI" dirty="0" err="1" smtClean="0"/>
              <a:t>letter</a:t>
            </a:r>
            <a:r>
              <a:rPr lang="sl-SI" dirty="0" smtClean="0"/>
              <a:t>?</a:t>
            </a:r>
          </a:p>
          <a:p>
            <a:pPr algn="ctr">
              <a:buNone/>
            </a:pPr>
            <a:r>
              <a:rPr lang="sl-SI" dirty="0" smtClean="0"/>
              <a:t>WHY </a:t>
            </a:r>
            <a:r>
              <a:rPr lang="sl-SI" b="1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my</a:t>
            </a:r>
            <a:r>
              <a:rPr lang="sl-SI" dirty="0" smtClean="0"/>
              <a:t> </a:t>
            </a:r>
            <a:r>
              <a:rPr lang="sl-SI" dirty="0" err="1" smtClean="0"/>
              <a:t>aunt</a:t>
            </a:r>
            <a:r>
              <a:rPr lang="sl-SI" dirty="0" smtClean="0"/>
              <a:t> </a:t>
            </a:r>
            <a:r>
              <a:rPr lang="sl-SI" b="1" dirty="0" err="1" smtClean="0"/>
              <a:t>write</a:t>
            </a:r>
            <a:r>
              <a:rPr lang="sl-SI" dirty="0" smtClean="0"/>
              <a:t> a </a:t>
            </a:r>
            <a:r>
              <a:rPr lang="sl-SI" dirty="0" err="1" smtClean="0"/>
              <a:t>letter</a:t>
            </a:r>
            <a:r>
              <a:rPr lang="sl-SI" dirty="0" smtClean="0"/>
              <a:t>?</a:t>
            </a:r>
          </a:p>
          <a:p>
            <a:pPr algn="ctr">
              <a:buNone/>
            </a:pPr>
            <a:r>
              <a:rPr lang="sl-SI" dirty="0" smtClean="0"/>
              <a:t>WHO </a:t>
            </a:r>
            <a:r>
              <a:rPr lang="sl-SI" b="1" u="sng" dirty="0" err="1" smtClean="0"/>
              <a:t>wrote</a:t>
            </a:r>
            <a:r>
              <a:rPr lang="sl-SI" dirty="0" smtClean="0"/>
              <a:t> a </a:t>
            </a:r>
            <a:r>
              <a:rPr lang="sl-SI" dirty="0" err="1" smtClean="0"/>
              <a:t>letter</a:t>
            </a:r>
            <a:r>
              <a:rPr lang="sl-SI" dirty="0" smtClean="0"/>
              <a:t> </a:t>
            </a:r>
            <a:r>
              <a:rPr lang="sl-SI" dirty="0" err="1" smtClean="0"/>
              <a:t>yesterday</a:t>
            </a:r>
            <a:r>
              <a:rPr lang="sl-SI" dirty="0" smtClean="0"/>
              <a:t>?</a:t>
            </a:r>
            <a:endParaRPr lang="sl-SI" dirty="0"/>
          </a:p>
        </p:txBody>
      </p:sp>
      <p:pic>
        <p:nvPicPr>
          <p:cNvPr id="5" name="Slika 4" descr="images[4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348880"/>
            <a:ext cx="4782821" cy="22455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Vstavi WAS ali WERE: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dirty="0" smtClean="0"/>
              <a:t>1. </a:t>
            </a:r>
            <a:r>
              <a:rPr lang="en-US" dirty="0" smtClean="0"/>
              <a:t>I </a:t>
            </a:r>
            <a:r>
              <a:rPr lang="sl-SI" dirty="0" smtClean="0"/>
              <a:t>_______ </a:t>
            </a:r>
            <a:r>
              <a:rPr lang="en-US" dirty="0" smtClean="0"/>
              <a:t>happy. </a:t>
            </a:r>
          </a:p>
          <a:p>
            <a:pPr>
              <a:buNone/>
            </a:pPr>
            <a:r>
              <a:rPr lang="sl-SI" dirty="0" smtClean="0"/>
              <a:t>2. </a:t>
            </a:r>
            <a:r>
              <a:rPr lang="en-US" dirty="0" smtClean="0"/>
              <a:t>You </a:t>
            </a:r>
            <a:r>
              <a:rPr lang="sl-SI" dirty="0" smtClean="0"/>
              <a:t>_______ </a:t>
            </a:r>
            <a:r>
              <a:rPr lang="en-US" dirty="0" smtClean="0"/>
              <a:t>angry. </a:t>
            </a:r>
          </a:p>
          <a:p>
            <a:pPr>
              <a:buNone/>
            </a:pPr>
            <a:r>
              <a:rPr lang="sl-SI" dirty="0" smtClean="0"/>
              <a:t>3. </a:t>
            </a:r>
            <a:r>
              <a:rPr lang="en-US" dirty="0" smtClean="0"/>
              <a:t>She </a:t>
            </a:r>
            <a:r>
              <a:rPr lang="sl-SI" dirty="0" smtClean="0"/>
              <a:t>________ </a:t>
            </a:r>
            <a:r>
              <a:rPr lang="en-US" dirty="0" smtClean="0"/>
              <a:t>in London last week. </a:t>
            </a:r>
          </a:p>
          <a:p>
            <a:pPr>
              <a:buNone/>
            </a:pPr>
            <a:r>
              <a:rPr lang="sl-SI" dirty="0" smtClean="0"/>
              <a:t>4. </a:t>
            </a:r>
            <a:r>
              <a:rPr lang="en-US" dirty="0" smtClean="0"/>
              <a:t>He </a:t>
            </a:r>
            <a:r>
              <a:rPr lang="sl-SI" dirty="0" smtClean="0"/>
              <a:t>________ </a:t>
            </a:r>
            <a:r>
              <a:rPr lang="en-US" dirty="0" smtClean="0"/>
              <a:t>on holiday. </a:t>
            </a:r>
          </a:p>
          <a:p>
            <a:pPr>
              <a:buNone/>
            </a:pPr>
            <a:r>
              <a:rPr lang="sl-SI" dirty="0" smtClean="0"/>
              <a:t>5. </a:t>
            </a:r>
            <a:r>
              <a:rPr lang="en-US" dirty="0" smtClean="0"/>
              <a:t>It </a:t>
            </a:r>
            <a:r>
              <a:rPr lang="sl-SI" dirty="0" smtClean="0"/>
              <a:t>_______ </a:t>
            </a:r>
            <a:r>
              <a:rPr lang="en-US" dirty="0" smtClean="0"/>
              <a:t>cold. </a:t>
            </a:r>
          </a:p>
          <a:p>
            <a:pPr>
              <a:buNone/>
            </a:pPr>
            <a:r>
              <a:rPr lang="sl-SI" dirty="0" smtClean="0"/>
              <a:t>6. </a:t>
            </a:r>
            <a:r>
              <a:rPr lang="en-US" dirty="0" smtClean="0"/>
              <a:t>We </a:t>
            </a:r>
            <a:r>
              <a:rPr lang="sl-SI" dirty="0" smtClean="0"/>
              <a:t>________ </a:t>
            </a:r>
            <a:r>
              <a:rPr lang="en-US" dirty="0" smtClean="0"/>
              <a:t>at school. </a:t>
            </a:r>
          </a:p>
          <a:p>
            <a:pPr>
              <a:buNone/>
            </a:pPr>
            <a:r>
              <a:rPr lang="sl-SI" dirty="0" smtClean="0"/>
              <a:t>7. </a:t>
            </a:r>
            <a:r>
              <a:rPr lang="en-US" dirty="0" smtClean="0"/>
              <a:t>You </a:t>
            </a:r>
            <a:r>
              <a:rPr lang="sl-SI" dirty="0" smtClean="0"/>
              <a:t>________ </a:t>
            </a:r>
            <a:r>
              <a:rPr lang="en-US" dirty="0" smtClean="0"/>
              <a:t>at the cinema. </a:t>
            </a:r>
          </a:p>
          <a:p>
            <a:pPr>
              <a:buNone/>
            </a:pPr>
            <a:r>
              <a:rPr lang="sl-SI" dirty="0" smtClean="0"/>
              <a:t>8. </a:t>
            </a:r>
            <a:r>
              <a:rPr lang="en-US" dirty="0" smtClean="0"/>
              <a:t>They </a:t>
            </a:r>
            <a:r>
              <a:rPr lang="sl-SI" dirty="0" smtClean="0"/>
              <a:t>_________ </a:t>
            </a:r>
            <a:r>
              <a:rPr lang="en-US" dirty="0" smtClean="0"/>
              <a:t>at home. </a:t>
            </a:r>
          </a:p>
          <a:p>
            <a:pPr>
              <a:buNone/>
            </a:pPr>
            <a:r>
              <a:rPr lang="sl-SI" dirty="0" smtClean="0"/>
              <a:t>9. </a:t>
            </a:r>
            <a:r>
              <a:rPr lang="en-US" dirty="0" smtClean="0"/>
              <a:t>The cat </a:t>
            </a:r>
            <a:r>
              <a:rPr lang="sl-SI" dirty="0" smtClean="0"/>
              <a:t>________ </a:t>
            </a:r>
            <a:r>
              <a:rPr lang="en-US" dirty="0" smtClean="0"/>
              <a:t>on the roof. </a:t>
            </a:r>
          </a:p>
          <a:p>
            <a:pPr>
              <a:buNone/>
            </a:pPr>
            <a:r>
              <a:rPr lang="sl-SI" dirty="0" smtClean="0"/>
              <a:t>10. </a:t>
            </a:r>
            <a:r>
              <a:rPr lang="en-US" dirty="0" smtClean="0"/>
              <a:t>The children </a:t>
            </a:r>
            <a:r>
              <a:rPr lang="sl-SI" dirty="0" smtClean="0"/>
              <a:t>_________ </a:t>
            </a:r>
            <a:r>
              <a:rPr lang="en-US" dirty="0" smtClean="0"/>
              <a:t>in the garden. 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 descr="5111795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2420888"/>
            <a:ext cx="2555776" cy="2834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Vstavi glagole v ustrezni obliki (pravilni glagoli):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600" dirty="0" smtClean="0"/>
              <a:t>1</a:t>
            </a:r>
            <a:r>
              <a:rPr lang="sl-SI" sz="3600" dirty="0" smtClean="0"/>
              <a:t>.</a:t>
            </a:r>
            <a:r>
              <a:rPr lang="en-US" sz="3600" dirty="0" smtClean="0"/>
              <a:t> I </a:t>
            </a:r>
            <a:r>
              <a:rPr lang="sl-SI" sz="3600" dirty="0" smtClean="0"/>
              <a:t>_________ </a:t>
            </a:r>
            <a:r>
              <a:rPr lang="en-US" sz="3600" dirty="0" smtClean="0"/>
              <a:t>(live) in Madrid last year. </a:t>
            </a:r>
          </a:p>
          <a:p>
            <a:pPr>
              <a:buNone/>
            </a:pPr>
            <a:r>
              <a:rPr lang="en-US" sz="3600" dirty="0" smtClean="0"/>
              <a:t>2</a:t>
            </a:r>
            <a:r>
              <a:rPr lang="sl-SI" sz="3600" dirty="0" smtClean="0"/>
              <a:t>.</a:t>
            </a:r>
            <a:r>
              <a:rPr lang="en-US" sz="3600" dirty="0" smtClean="0"/>
              <a:t> We </a:t>
            </a:r>
            <a:r>
              <a:rPr lang="sl-SI" sz="3600" dirty="0" smtClean="0"/>
              <a:t>_______________</a:t>
            </a:r>
            <a:r>
              <a:rPr lang="en-US" sz="3600" dirty="0" smtClean="0"/>
              <a:t>(not play) football yesterday. </a:t>
            </a:r>
          </a:p>
          <a:p>
            <a:pPr>
              <a:buNone/>
            </a:pPr>
            <a:r>
              <a:rPr lang="en-US" sz="3600" dirty="0" smtClean="0"/>
              <a:t>3</a:t>
            </a:r>
            <a:r>
              <a:rPr lang="sl-SI" sz="3600" dirty="0" smtClean="0"/>
              <a:t>.</a:t>
            </a:r>
            <a:r>
              <a:rPr lang="en-US" sz="3600" dirty="0" smtClean="0"/>
              <a:t> </a:t>
            </a:r>
            <a:r>
              <a:rPr lang="sl-SI" sz="3600" dirty="0" smtClean="0"/>
              <a:t>________</a:t>
            </a:r>
            <a:r>
              <a:rPr lang="en-US" sz="3600" dirty="0" smtClean="0"/>
              <a:t> you </a:t>
            </a:r>
            <a:r>
              <a:rPr lang="sl-SI" sz="3600" dirty="0" smtClean="0"/>
              <a:t>___________ </a:t>
            </a:r>
            <a:r>
              <a:rPr lang="en-US" sz="3600" dirty="0" smtClean="0"/>
              <a:t>(watch) that film last night? </a:t>
            </a:r>
          </a:p>
          <a:p>
            <a:pPr>
              <a:buNone/>
            </a:pPr>
            <a:r>
              <a:rPr lang="en-US" sz="3600" dirty="0" smtClean="0"/>
              <a:t>4</a:t>
            </a:r>
            <a:r>
              <a:rPr lang="sl-SI" sz="3600" dirty="0" smtClean="0"/>
              <a:t>.</a:t>
            </a:r>
            <a:r>
              <a:rPr lang="en-US" sz="3600" dirty="0" smtClean="0"/>
              <a:t> Where </a:t>
            </a:r>
            <a:r>
              <a:rPr lang="sl-SI" sz="3600" dirty="0" smtClean="0"/>
              <a:t>________</a:t>
            </a:r>
            <a:r>
              <a:rPr lang="en-US" sz="3600" dirty="0" smtClean="0"/>
              <a:t> you </a:t>
            </a:r>
            <a:r>
              <a:rPr lang="sl-SI" sz="3600" dirty="0" smtClean="0"/>
              <a:t>__________</a:t>
            </a:r>
            <a:r>
              <a:rPr lang="en-US" sz="3600" dirty="0" smtClean="0"/>
              <a:t>(study) English? </a:t>
            </a:r>
          </a:p>
          <a:p>
            <a:pPr>
              <a:buNone/>
            </a:pPr>
            <a:r>
              <a:rPr lang="en-US" sz="3600" dirty="0" smtClean="0"/>
              <a:t>5</a:t>
            </a:r>
            <a:r>
              <a:rPr lang="sl-SI" sz="3600" dirty="0" smtClean="0"/>
              <a:t>.</a:t>
            </a:r>
            <a:r>
              <a:rPr lang="en-US" sz="3600" dirty="0" smtClean="0"/>
              <a:t> I'm sorry. The bar </a:t>
            </a:r>
            <a:r>
              <a:rPr lang="sl-SI" sz="3600" dirty="0" smtClean="0"/>
              <a:t>_________</a:t>
            </a:r>
            <a:r>
              <a:rPr lang="en-US" sz="3600" dirty="0" smtClean="0"/>
              <a:t>(close) half an hour ago. </a:t>
            </a:r>
          </a:p>
          <a:p>
            <a:pPr>
              <a:buNone/>
            </a:pPr>
            <a:r>
              <a:rPr lang="en-US" sz="3600" dirty="0" smtClean="0"/>
              <a:t>6</a:t>
            </a:r>
            <a:r>
              <a:rPr lang="sl-SI" sz="3600" dirty="0" smtClean="0"/>
              <a:t>.</a:t>
            </a:r>
            <a:r>
              <a:rPr lang="en-US" sz="3600" dirty="0" smtClean="0"/>
              <a:t> They </a:t>
            </a:r>
            <a:r>
              <a:rPr lang="sl-SI" sz="3600" dirty="0" smtClean="0"/>
              <a:t>_________________</a:t>
            </a:r>
            <a:r>
              <a:rPr lang="en-US" sz="3600" dirty="0" smtClean="0"/>
              <a:t>(not stay) in a hotel last year. </a:t>
            </a:r>
          </a:p>
          <a:p>
            <a:pPr>
              <a:buNone/>
            </a:pPr>
            <a:r>
              <a:rPr lang="sl-SI" sz="3600" dirty="0" smtClean="0"/>
              <a:t>7. </a:t>
            </a:r>
            <a:r>
              <a:rPr lang="en-US" sz="3600" dirty="0" smtClean="0"/>
              <a:t>I </a:t>
            </a:r>
            <a:r>
              <a:rPr lang="sl-SI" sz="3600" dirty="0" smtClean="0"/>
              <a:t>_____________ </a:t>
            </a:r>
            <a:r>
              <a:rPr lang="en-US" sz="3600" dirty="0" smtClean="0"/>
              <a:t>(walk) to work last week. 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8</a:t>
            </a:r>
            <a:r>
              <a:rPr lang="en-US" sz="3600" b="1" dirty="0" smtClean="0"/>
              <a:t>.</a:t>
            </a:r>
            <a:r>
              <a:rPr lang="en-US" sz="3600" dirty="0" smtClean="0"/>
              <a:t> He </a:t>
            </a:r>
            <a:r>
              <a:rPr lang="sl-SI" sz="3600" dirty="0" smtClean="0"/>
              <a:t>____________ </a:t>
            </a:r>
            <a:r>
              <a:rPr lang="en-US" sz="3600" dirty="0" smtClean="0"/>
              <a:t>(study) computers for five years. 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9. </a:t>
            </a:r>
            <a:r>
              <a:rPr lang="en-US" sz="3600" dirty="0" smtClean="0"/>
              <a:t>They </a:t>
            </a:r>
            <a:r>
              <a:rPr lang="sl-SI" sz="3600" dirty="0" smtClean="0"/>
              <a:t>______________ </a:t>
            </a:r>
            <a:r>
              <a:rPr lang="en-US" sz="3600" dirty="0" smtClean="0"/>
              <a:t>(arrive) late for the party. 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10. </a:t>
            </a:r>
            <a:r>
              <a:rPr lang="en-US" sz="3600" dirty="0" smtClean="0"/>
              <a:t>We </a:t>
            </a:r>
            <a:r>
              <a:rPr lang="sl-SI" sz="3600" dirty="0" smtClean="0"/>
              <a:t>______________ </a:t>
            </a:r>
            <a:r>
              <a:rPr lang="en-US" sz="3600" dirty="0" smtClean="0"/>
              <a:t>(marry) in a church</a:t>
            </a:r>
            <a:r>
              <a:rPr lang="sl-SI" sz="3600" dirty="0" smtClean="0"/>
              <a:t>.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sl-SI" sz="2800" dirty="0" smtClean="0"/>
              <a:t>11. </a:t>
            </a:r>
            <a:r>
              <a:rPr lang="en-US" sz="2800" dirty="0" smtClean="0"/>
              <a:t> It </a:t>
            </a:r>
            <a:r>
              <a:rPr lang="sl-SI" sz="2800" dirty="0" smtClean="0"/>
              <a:t>__________ </a:t>
            </a:r>
            <a:r>
              <a:rPr lang="en-US" sz="2800" dirty="0" smtClean="0"/>
              <a:t>(end) at 6 pm. 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12. </a:t>
            </a:r>
            <a:r>
              <a:rPr lang="en-US" sz="2800" dirty="0" smtClean="0"/>
              <a:t>Ellen</a:t>
            </a:r>
            <a:r>
              <a:rPr lang="sl-SI" sz="2800" dirty="0" smtClean="0"/>
              <a:t> ___________</a:t>
            </a:r>
            <a:r>
              <a:rPr lang="en-US" sz="2800" dirty="0" smtClean="0"/>
              <a:t> (wait) for an hour. 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13. </a:t>
            </a:r>
            <a:r>
              <a:rPr lang="en-US" sz="2800" dirty="0" smtClean="0"/>
              <a:t>You </a:t>
            </a:r>
            <a:r>
              <a:rPr lang="sl-SI" sz="2800" dirty="0" smtClean="0"/>
              <a:t>___________</a:t>
            </a:r>
            <a:r>
              <a:rPr lang="en-US" sz="2800" dirty="0" smtClean="0"/>
              <a:t>(like) the movie. I didn't. 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14. </a:t>
            </a:r>
            <a:r>
              <a:rPr lang="en-US" sz="2800" dirty="0" smtClean="0"/>
              <a:t>Bob </a:t>
            </a:r>
            <a:r>
              <a:rPr lang="sl-SI" sz="2800" dirty="0" smtClean="0"/>
              <a:t>__________</a:t>
            </a:r>
            <a:r>
              <a:rPr lang="en-US" sz="2800" dirty="0" smtClean="0"/>
              <a:t>(need) that book yesterday. 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15. </a:t>
            </a:r>
            <a:r>
              <a:rPr lang="en-US" sz="2800" dirty="0" smtClean="0"/>
              <a:t>They </a:t>
            </a:r>
            <a:r>
              <a:rPr lang="sl-SI" sz="2800" dirty="0" smtClean="0"/>
              <a:t>____________</a:t>
            </a:r>
            <a:r>
              <a:rPr lang="en-US" sz="2800" dirty="0" smtClean="0"/>
              <a:t>(use) my new pen. 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16. </a:t>
            </a:r>
            <a:r>
              <a:rPr lang="en-US" sz="2800" dirty="0" smtClean="0"/>
              <a:t>The teacher</a:t>
            </a:r>
            <a:r>
              <a:rPr lang="sl-SI" sz="2800" dirty="0" smtClean="0"/>
              <a:t> ____________</a:t>
            </a:r>
            <a:r>
              <a:rPr lang="en-US" sz="2800" dirty="0" smtClean="0"/>
              <a:t> (help) the students after class.</a:t>
            </a:r>
            <a:r>
              <a:rPr lang="en-US" dirty="0" smtClean="0"/>
              <a:t/>
            </a:r>
            <a:br>
              <a:rPr lang="en-US" dirty="0" smtClean="0"/>
            </a:br>
            <a:endParaRPr lang="sl-SI" dirty="0"/>
          </a:p>
        </p:txBody>
      </p:sp>
      <p:pic>
        <p:nvPicPr>
          <p:cNvPr id="4" name="Slika 3" descr="images[2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4221088"/>
            <a:ext cx="2530324" cy="2474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2060"/>
                </a:solidFill>
              </a:rPr>
              <a:t>WHAT DID TOM DO YESTERDAY?</a:t>
            </a:r>
            <a:br>
              <a:rPr lang="sl-SI" sz="2800" b="1" dirty="0" smtClean="0">
                <a:solidFill>
                  <a:srgbClr val="002060"/>
                </a:solidFill>
              </a:rPr>
            </a:br>
            <a:r>
              <a:rPr lang="sl-SI" sz="2800" b="1" dirty="0" smtClean="0">
                <a:solidFill>
                  <a:srgbClr val="002060"/>
                </a:solidFill>
              </a:rPr>
              <a:t>Glagole v oklepaju postavi v preteklik:</a:t>
            </a:r>
            <a:endParaRPr lang="sl-SI" sz="2800" b="1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Yesterday Tom </a:t>
            </a:r>
            <a:r>
              <a:rPr lang="sl-SI" dirty="0" smtClean="0"/>
              <a:t>________</a:t>
            </a:r>
            <a:r>
              <a:rPr lang="en-US" dirty="0" smtClean="0"/>
              <a:t>(get) up at 7 o'clock. He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___________</a:t>
            </a:r>
            <a:r>
              <a:rPr lang="en-US" dirty="0" smtClean="0"/>
              <a:t>(have) a shower and </a:t>
            </a:r>
            <a:r>
              <a:rPr lang="sl-SI" dirty="0" smtClean="0"/>
              <a:t>_________</a:t>
            </a:r>
            <a:r>
              <a:rPr lang="en-US" dirty="0" smtClean="0"/>
              <a:t>(put</a:t>
            </a:r>
            <a:r>
              <a:rPr lang="sl-SI" dirty="0" smtClean="0"/>
              <a:t>)</a:t>
            </a:r>
          </a:p>
          <a:p>
            <a:pPr>
              <a:buNone/>
            </a:pPr>
            <a:r>
              <a:rPr lang="en-US" dirty="0" smtClean="0"/>
              <a:t>on some clean clothes. Then he </a:t>
            </a:r>
            <a:r>
              <a:rPr lang="sl-SI" dirty="0" smtClean="0"/>
              <a:t>_________</a:t>
            </a:r>
            <a:r>
              <a:rPr lang="en-US" dirty="0" smtClean="0"/>
              <a:t>(have)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breakfast. At</a:t>
            </a:r>
            <a:r>
              <a:rPr lang="sl-SI" dirty="0" smtClean="0"/>
              <a:t> </a:t>
            </a:r>
            <a:r>
              <a:rPr lang="en-US" dirty="0" smtClean="0"/>
              <a:t>half past seven he </a:t>
            </a:r>
            <a:r>
              <a:rPr lang="sl-SI" dirty="0" smtClean="0"/>
              <a:t>_________</a:t>
            </a:r>
            <a:r>
              <a:rPr lang="en-US" dirty="0" smtClean="0"/>
              <a:t>(go) into the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bathroom, </a:t>
            </a:r>
            <a:r>
              <a:rPr lang="sl-SI" dirty="0" smtClean="0"/>
              <a:t>__________</a:t>
            </a:r>
            <a:r>
              <a:rPr lang="en-US" dirty="0" smtClean="0"/>
              <a:t>(brush)</a:t>
            </a:r>
            <a:r>
              <a:rPr lang="sl-SI" dirty="0" smtClean="0"/>
              <a:t> </a:t>
            </a:r>
            <a:r>
              <a:rPr lang="en-US" dirty="0" smtClean="0"/>
              <a:t>his teeth and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__________</a:t>
            </a:r>
            <a:r>
              <a:rPr lang="en-US" dirty="0" smtClean="0"/>
              <a:t>(comb) his hair. After that he </a:t>
            </a:r>
            <a:r>
              <a:rPr lang="sl-SI" dirty="0" smtClean="0"/>
              <a:t>_________</a:t>
            </a:r>
            <a:r>
              <a:rPr lang="en-US" dirty="0" smtClean="0"/>
              <a:t>(put) on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his shoes and </a:t>
            </a:r>
            <a:r>
              <a:rPr lang="sl-SI" dirty="0" smtClean="0"/>
              <a:t>_________</a:t>
            </a:r>
            <a:r>
              <a:rPr lang="en-US" dirty="0" smtClean="0"/>
              <a:t>(leave) his home to go to school. He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__________</a:t>
            </a:r>
            <a:r>
              <a:rPr lang="en-US" dirty="0" smtClean="0"/>
              <a:t>(take) the bus which</a:t>
            </a:r>
            <a:r>
              <a:rPr lang="sl-SI" dirty="0" smtClean="0"/>
              <a:t> ___________</a:t>
            </a:r>
            <a:r>
              <a:rPr lang="en-US" dirty="0" smtClean="0"/>
              <a:t>(have) a stop in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front of his</a:t>
            </a:r>
            <a:r>
              <a:rPr lang="sl-SI" dirty="0" smtClean="0"/>
              <a:t> </a:t>
            </a:r>
            <a:r>
              <a:rPr lang="en-US" dirty="0" smtClean="0"/>
              <a:t>home. He </a:t>
            </a:r>
            <a:r>
              <a:rPr lang="sl-SI" dirty="0" smtClean="0"/>
              <a:t>__________</a:t>
            </a:r>
            <a:r>
              <a:rPr lang="en-US" dirty="0" smtClean="0"/>
              <a:t>(get) on this bus at a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quarter to eight. He</a:t>
            </a:r>
            <a:r>
              <a:rPr lang="sl-SI" dirty="0" smtClean="0"/>
              <a:t> ____________</a:t>
            </a:r>
            <a:r>
              <a:rPr lang="en-US" dirty="0" smtClean="0"/>
              <a:t>(get) off the bus in front of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the school and (enter)</a:t>
            </a:r>
            <a:r>
              <a:rPr lang="sl-SI" dirty="0" smtClean="0"/>
              <a:t> ____________</a:t>
            </a:r>
            <a:r>
              <a:rPr lang="en-US" dirty="0" smtClean="0"/>
              <a:t>his classroom just in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time. 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11560" y="980728"/>
            <a:ext cx="8075240" cy="52565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900" dirty="0" smtClean="0"/>
              <a:t>He </a:t>
            </a:r>
            <a:r>
              <a:rPr lang="sl-SI" sz="2900" dirty="0" smtClean="0"/>
              <a:t>_________</a:t>
            </a:r>
            <a:r>
              <a:rPr lang="en-US" sz="2900" dirty="0" smtClean="0"/>
              <a:t>(listen) to various teachers from 8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a.m. to 1:35 p.m. Then he </a:t>
            </a:r>
            <a:r>
              <a:rPr lang="sl-SI" sz="2900" dirty="0" smtClean="0"/>
              <a:t>________</a:t>
            </a:r>
            <a:r>
              <a:rPr lang="en-US" sz="2900" dirty="0" smtClean="0"/>
              <a:t>(hurry)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home because he </a:t>
            </a:r>
            <a:r>
              <a:rPr lang="sl-SI" sz="2900" dirty="0" smtClean="0"/>
              <a:t>________</a:t>
            </a:r>
            <a:r>
              <a:rPr lang="en-US" sz="2900" dirty="0" smtClean="0"/>
              <a:t>(be) very hungry. He</a:t>
            </a:r>
            <a:endParaRPr lang="sl-SI" sz="2900" dirty="0" smtClean="0"/>
          </a:p>
          <a:p>
            <a:pPr>
              <a:buNone/>
            </a:pPr>
            <a:r>
              <a:rPr lang="sl-SI" sz="2900" dirty="0" smtClean="0"/>
              <a:t>__________</a:t>
            </a:r>
            <a:r>
              <a:rPr lang="en-US" sz="2900" dirty="0" smtClean="0"/>
              <a:t>(eat) lunch and </a:t>
            </a:r>
            <a:r>
              <a:rPr lang="sl-SI" sz="2900" dirty="0" smtClean="0"/>
              <a:t>__________</a:t>
            </a:r>
            <a:r>
              <a:rPr lang="en-US" sz="2900" dirty="0" smtClean="0"/>
              <a:t>(do) his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homework. Later on he </a:t>
            </a:r>
            <a:r>
              <a:rPr lang="sl-SI" sz="2900" dirty="0" smtClean="0"/>
              <a:t>__________</a:t>
            </a:r>
            <a:r>
              <a:rPr lang="en-US" sz="2900" dirty="0" smtClean="0"/>
              <a:t>(watch) TV. In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the evening he </a:t>
            </a:r>
            <a:r>
              <a:rPr lang="sl-SI" sz="2900" dirty="0" smtClean="0"/>
              <a:t>_________</a:t>
            </a:r>
            <a:r>
              <a:rPr lang="en-US" sz="2900" dirty="0" smtClean="0"/>
              <a:t>(have) dinner with his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parents. After that he </a:t>
            </a:r>
            <a:r>
              <a:rPr lang="sl-SI" sz="2900" dirty="0" smtClean="0"/>
              <a:t>__________</a:t>
            </a:r>
            <a:r>
              <a:rPr lang="en-US" sz="2900" dirty="0" smtClean="0"/>
              <a:t>(meet) some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friends in the city. When he </a:t>
            </a:r>
            <a:r>
              <a:rPr lang="sl-SI" sz="2900" dirty="0" smtClean="0"/>
              <a:t>__________</a:t>
            </a:r>
            <a:r>
              <a:rPr lang="en-US" sz="2900" dirty="0" smtClean="0"/>
              <a:t>(come)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home, he </a:t>
            </a:r>
            <a:r>
              <a:rPr lang="sl-SI" sz="2900" dirty="0" smtClean="0"/>
              <a:t>__________</a:t>
            </a:r>
            <a:r>
              <a:rPr lang="en-US" sz="2900" dirty="0" smtClean="0"/>
              <a:t>(wash) his face and</a:t>
            </a:r>
            <a:endParaRPr lang="sl-SI" sz="2900" dirty="0" smtClean="0"/>
          </a:p>
          <a:p>
            <a:pPr>
              <a:buNone/>
            </a:pPr>
            <a:r>
              <a:rPr lang="sl-SI" sz="2900" dirty="0" smtClean="0"/>
              <a:t>__________</a:t>
            </a:r>
            <a:r>
              <a:rPr lang="en-US" sz="2900" dirty="0" smtClean="0"/>
              <a:t>(brush) his teeth before he </a:t>
            </a:r>
            <a:r>
              <a:rPr lang="sl-SI" sz="2900" dirty="0" smtClean="0"/>
              <a:t>_________</a:t>
            </a:r>
            <a:r>
              <a:rPr lang="en-US" sz="2900" dirty="0" smtClean="0"/>
              <a:t>(put)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on his </a:t>
            </a:r>
            <a:r>
              <a:rPr lang="en-US" sz="2900" dirty="0" err="1" smtClean="0"/>
              <a:t>pyjamas</a:t>
            </a:r>
            <a:r>
              <a:rPr lang="en-US" sz="2900" dirty="0" smtClean="0"/>
              <a:t>. Finally, he </a:t>
            </a:r>
            <a:r>
              <a:rPr lang="sl-SI" sz="2900" dirty="0" smtClean="0"/>
              <a:t>___________</a:t>
            </a:r>
            <a:r>
              <a:rPr lang="en-US" sz="2900" dirty="0" smtClean="0"/>
              <a:t>(enjoy) listening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to his </a:t>
            </a:r>
            <a:r>
              <a:rPr lang="en-US" sz="2900" dirty="0" err="1" smtClean="0"/>
              <a:t>favourite</a:t>
            </a:r>
            <a:r>
              <a:rPr lang="en-US" sz="2900" dirty="0" smtClean="0"/>
              <a:t> music or watching TV in bed late at night</a:t>
            </a:r>
            <a:endParaRPr lang="sl-SI" sz="2900" dirty="0" smtClean="0"/>
          </a:p>
          <a:p>
            <a:pPr>
              <a:buNone/>
            </a:pPr>
            <a:r>
              <a:rPr lang="en-US" sz="2900" dirty="0" smtClean="0"/>
              <a:t>until he (fall) asleep.</a:t>
            </a:r>
            <a:endParaRPr lang="sl-SI" sz="2900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002060"/>
                </a:solidFill>
              </a:rPr>
              <a:t>Tvori vprašalne in nikalne povedi:</a:t>
            </a:r>
            <a:endParaRPr lang="sl-SI" sz="3200" b="1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l-SI" sz="3000" dirty="0" smtClean="0"/>
              <a:t>1. </a:t>
            </a:r>
            <a:r>
              <a:rPr lang="en-US" sz="3000" dirty="0" smtClean="0"/>
              <a:t>They collected postcards. → </a:t>
            </a:r>
          </a:p>
          <a:p>
            <a:pPr>
              <a:buNone/>
            </a:pPr>
            <a:r>
              <a:rPr lang="sl-SI" sz="3000" dirty="0" smtClean="0"/>
              <a:t>2. </a:t>
            </a:r>
            <a:r>
              <a:rPr lang="en-US" sz="3000" dirty="0" smtClean="0"/>
              <a:t>You jumped high. → </a:t>
            </a:r>
          </a:p>
          <a:p>
            <a:pPr>
              <a:buNone/>
            </a:pPr>
            <a:r>
              <a:rPr lang="sl-SI" sz="3000" dirty="0" smtClean="0"/>
              <a:t>3. </a:t>
            </a:r>
            <a:r>
              <a:rPr lang="en-US" sz="3000" dirty="0" smtClean="0"/>
              <a:t>Albert played squash. → </a:t>
            </a:r>
          </a:p>
          <a:p>
            <a:pPr>
              <a:buNone/>
            </a:pPr>
            <a:r>
              <a:rPr lang="sl-SI" sz="3000" dirty="0" smtClean="0"/>
              <a:t>4. </a:t>
            </a:r>
            <a:r>
              <a:rPr lang="en-US" sz="3000" dirty="0" smtClean="0"/>
              <a:t>The teacher tested our English. → </a:t>
            </a:r>
          </a:p>
          <a:p>
            <a:pPr>
              <a:buNone/>
            </a:pPr>
            <a:r>
              <a:rPr lang="sl-SI" sz="3000" dirty="0" smtClean="0"/>
              <a:t>5. </a:t>
            </a:r>
            <a:r>
              <a:rPr lang="en-US" sz="3000" dirty="0" smtClean="0"/>
              <a:t>Fiona visited her grandma. → </a:t>
            </a:r>
          </a:p>
          <a:p>
            <a:pPr>
              <a:buNone/>
            </a:pPr>
            <a:r>
              <a:rPr lang="sl-SI" sz="3000" dirty="0" smtClean="0"/>
              <a:t>6. </a:t>
            </a:r>
            <a:r>
              <a:rPr lang="en-US" sz="3000" dirty="0" smtClean="0"/>
              <a:t>He washed the car. → </a:t>
            </a:r>
          </a:p>
          <a:p>
            <a:pPr>
              <a:buNone/>
            </a:pPr>
            <a:r>
              <a:rPr lang="sl-SI" sz="3000" dirty="0" smtClean="0"/>
              <a:t>7. </a:t>
            </a:r>
            <a:r>
              <a:rPr lang="en-US" sz="3000" dirty="0" smtClean="0"/>
              <a:t>You were thirsty. → </a:t>
            </a:r>
          </a:p>
          <a:p>
            <a:pPr>
              <a:buNone/>
            </a:pPr>
            <a:r>
              <a:rPr lang="sl-SI" sz="3000" dirty="0" smtClean="0"/>
              <a:t>8. </a:t>
            </a:r>
            <a:r>
              <a:rPr lang="en-US" sz="3000" dirty="0" smtClean="0"/>
              <a:t>He had a computer. → </a:t>
            </a:r>
          </a:p>
          <a:p>
            <a:pPr>
              <a:buNone/>
            </a:pPr>
            <a:r>
              <a:rPr lang="sl-SI" sz="3000" dirty="0" smtClean="0"/>
              <a:t>9. </a:t>
            </a:r>
            <a:r>
              <a:rPr lang="en-US" sz="3000" dirty="0" smtClean="0"/>
              <a:t>I bought bread. → </a:t>
            </a:r>
          </a:p>
          <a:p>
            <a:pPr>
              <a:buNone/>
            </a:pPr>
            <a:r>
              <a:rPr lang="sl-SI" sz="3000" dirty="0" smtClean="0"/>
              <a:t>10. </a:t>
            </a:r>
            <a:r>
              <a:rPr lang="en-US" sz="3000" dirty="0" smtClean="0"/>
              <a:t>You saw the house. → 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2060"/>
                </a:solidFill>
              </a:rPr>
              <a:t>Vstavi glagole v pretekliku v ustreznih oblikah:</a:t>
            </a:r>
            <a:endParaRPr lang="sl-SI" sz="2800" b="1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300" dirty="0" smtClean="0"/>
              <a:t>Yesterday, she </a:t>
            </a:r>
            <a:r>
              <a:rPr lang="sl-SI" sz="2300" dirty="0" smtClean="0"/>
              <a:t>______</a:t>
            </a:r>
            <a:r>
              <a:rPr lang="en-US" sz="2300" dirty="0" smtClean="0"/>
              <a:t>(answer) all the questions.</a:t>
            </a:r>
            <a:endParaRPr lang="sl-SI" sz="2300" dirty="0" smtClean="0"/>
          </a:p>
          <a:p>
            <a:pPr marL="514350" indent="-514350">
              <a:buAutoNum type="arabicPeriod"/>
            </a:pPr>
            <a:r>
              <a:rPr lang="en-US" sz="2300" dirty="0" smtClean="0"/>
              <a:t>They </a:t>
            </a:r>
            <a:r>
              <a:rPr lang="sl-SI" sz="2300" dirty="0" smtClean="0"/>
              <a:t>_______</a:t>
            </a:r>
            <a:r>
              <a:rPr lang="en-US" sz="2300" dirty="0" smtClean="0"/>
              <a:t>(forget) all the names.</a:t>
            </a:r>
            <a:endParaRPr lang="sl-SI" sz="2300" dirty="0" smtClean="0"/>
          </a:p>
          <a:p>
            <a:pPr marL="514350" indent="-514350">
              <a:buAutoNum type="arabicPeriod"/>
            </a:pPr>
            <a:r>
              <a:rPr lang="en-US" sz="2300" dirty="0" smtClean="0"/>
              <a:t> I </a:t>
            </a:r>
            <a:r>
              <a:rPr lang="sl-SI" sz="2300" dirty="0" smtClean="0"/>
              <a:t>_______</a:t>
            </a:r>
            <a:r>
              <a:rPr lang="en-US" sz="2300" dirty="0" smtClean="0"/>
              <a:t>(love) sweets when I </a:t>
            </a:r>
            <a:r>
              <a:rPr lang="sl-SI" sz="2300" dirty="0" smtClean="0"/>
              <a:t>_______</a:t>
            </a:r>
            <a:r>
              <a:rPr lang="en-US" sz="2300" dirty="0" smtClean="0"/>
              <a:t>(be)</a:t>
            </a:r>
            <a:endParaRPr lang="sl-SI" sz="2300" dirty="0" smtClean="0"/>
          </a:p>
          <a:p>
            <a:pPr marL="514350" indent="-514350">
              <a:buNone/>
            </a:pPr>
            <a:r>
              <a:rPr lang="en-US" sz="2300" dirty="0" smtClean="0"/>
              <a:t>young.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4. </a:t>
            </a:r>
            <a:r>
              <a:rPr lang="en-US" sz="2300" dirty="0" smtClean="0"/>
              <a:t>The police </a:t>
            </a:r>
            <a:r>
              <a:rPr lang="sl-SI" sz="2300" dirty="0" smtClean="0"/>
              <a:t>_________</a:t>
            </a:r>
            <a:r>
              <a:rPr lang="en-US" sz="2300" dirty="0" smtClean="0"/>
              <a:t>(catch) the robbers this morning.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5. </a:t>
            </a:r>
            <a:r>
              <a:rPr lang="en-US" sz="2300" dirty="0" smtClean="0"/>
              <a:t>It </a:t>
            </a:r>
            <a:r>
              <a:rPr lang="sl-SI" sz="2300" dirty="0" smtClean="0"/>
              <a:t>__________</a:t>
            </a:r>
            <a:r>
              <a:rPr lang="en-US" sz="2300" dirty="0" smtClean="0"/>
              <a:t>(not snow) last year.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6. _______ </a:t>
            </a:r>
            <a:r>
              <a:rPr lang="sl-SI" sz="2300" dirty="0" err="1" smtClean="0"/>
              <a:t>she</a:t>
            </a:r>
            <a:r>
              <a:rPr lang="sl-SI" sz="2300" dirty="0" smtClean="0"/>
              <a:t> __________</a:t>
            </a:r>
            <a:r>
              <a:rPr lang="en-US" sz="2300" dirty="0" smtClean="0"/>
              <a:t>(</a:t>
            </a:r>
            <a:r>
              <a:rPr lang="sl-SI" sz="2300" dirty="0" smtClean="0"/>
              <a:t>s</a:t>
            </a:r>
            <a:r>
              <a:rPr lang="en-US" sz="2300" dirty="0" smtClean="0"/>
              <a:t>top) in front of your house?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7. </a:t>
            </a:r>
            <a:r>
              <a:rPr lang="en-US" sz="2300" dirty="0" smtClean="0"/>
              <a:t>They </a:t>
            </a:r>
            <a:r>
              <a:rPr lang="sl-SI" sz="2300" dirty="0" smtClean="0"/>
              <a:t>_________</a:t>
            </a:r>
            <a:r>
              <a:rPr lang="en-US" sz="2300" dirty="0" smtClean="0"/>
              <a:t>(sleep) on the floor.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8. </a:t>
            </a:r>
            <a:r>
              <a:rPr lang="en-US" sz="2300" dirty="0" smtClean="0"/>
              <a:t>He </a:t>
            </a:r>
            <a:r>
              <a:rPr lang="sl-SI" sz="2300" dirty="0" smtClean="0"/>
              <a:t>_____________</a:t>
            </a:r>
            <a:r>
              <a:rPr lang="en-US" sz="2300" dirty="0" smtClean="0"/>
              <a:t>(not look) at me.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9. </a:t>
            </a:r>
            <a:r>
              <a:rPr lang="en-US" sz="2300" dirty="0" smtClean="0"/>
              <a:t>We </a:t>
            </a:r>
            <a:r>
              <a:rPr lang="sl-SI" sz="2300" dirty="0" smtClean="0"/>
              <a:t>__________</a:t>
            </a:r>
            <a:r>
              <a:rPr lang="en-US" sz="2300" dirty="0" smtClean="0"/>
              <a:t>(hurry) because we</a:t>
            </a:r>
            <a:r>
              <a:rPr lang="sl-SI" sz="2300" dirty="0" smtClean="0"/>
              <a:t> __________</a:t>
            </a:r>
            <a:r>
              <a:rPr lang="en-US" sz="2300" dirty="0" smtClean="0"/>
              <a:t>(be) late.</a:t>
            </a:r>
            <a:endParaRPr lang="sl-SI" sz="2300" dirty="0" smtClean="0"/>
          </a:p>
          <a:p>
            <a:pPr marL="514350" indent="-514350">
              <a:buNone/>
            </a:pPr>
            <a:r>
              <a:rPr lang="sl-SI" sz="2300" dirty="0" smtClean="0"/>
              <a:t>10. </a:t>
            </a:r>
            <a:r>
              <a:rPr lang="en-US" sz="2300" dirty="0" smtClean="0"/>
              <a:t>Mary </a:t>
            </a:r>
            <a:r>
              <a:rPr lang="sl-SI" sz="2300" dirty="0" smtClean="0"/>
              <a:t>____________</a:t>
            </a:r>
            <a:r>
              <a:rPr lang="en-US" sz="2300" dirty="0" smtClean="0"/>
              <a:t>(not play) football with them.</a:t>
            </a:r>
            <a:br>
              <a:rPr lang="en-US" sz="2300" dirty="0" smtClean="0"/>
            </a:br>
            <a:endParaRPr lang="sl-SI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RABA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/>
              <a:t>Past </a:t>
            </a:r>
            <a:r>
              <a:rPr lang="sl-SI" b="1" dirty="0" err="1" smtClean="0"/>
              <a:t>simple</a:t>
            </a:r>
            <a:r>
              <a:rPr lang="sl-SI" b="1" dirty="0" smtClean="0"/>
              <a:t> </a:t>
            </a:r>
            <a:r>
              <a:rPr lang="sl-SI" dirty="0" smtClean="0"/>
              <a:t>uporabljamo, ko želimo opisati</a:t>
            </a:r>
          </a:p>
          <a:p>
            <a:pPr>
              <a:buNone/>
            </a:pPr>
            <a:r>
              <a:rPr lang="sl-SI" dirty="0" smtClean="0"/>
              <a:t>dogodke, ki so se zgodili v </a:t>
            </a:r>
            <a:r>
              <a:rPr lang="sl-SI" b="1" dirty="0" smtClean="0"/>
              <a:t>preteklosti</a:t>
            </a:r>
            <a:r>
              <a:rPr lang="sl-SI" dirty="0" smtClean="0"/>
              <a:t>. Dogodki</a:t>
            </a:r>
          </a:p>
          <a:p>
            <a:pPr>
              <a:buNone/>
            </a:pPr>
            <a:r>
              <a:rPr lang="sl-SI" dirty="0" smtClean="0"/>
              <a:t>so se zaključili v preteklosti in nič več ne trajajo.</a:t>
            </a:r>
          </a:p>
          <a:p>
            <a:pPr>
              <a:buNone/>
            </a:pPr>
            <a:r>
              <a:rPr lang="sl-SI" dirty="0" smtClean="0"/>
              <a:t>Zgodili so se enkrat in se ne ponavljajo,</a:t>
            </a:r>
          </a:p>
          <a:p>
            <a:pPr>
              <a:buNone/>
            </a:pPr>
            <a:r>
              <a:rPr lang="sl-SI" dirty="0" smtClean="0"/>
              <a:t>čas dogodkov je znan.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600" dirty="0" smtClean="0"/>
              <a:t>11</a:t>
            </a:r>
            <a:r>
              <a:rPr lang="sl-SI" sz="3600" dirty="0" smtClean="0"/>
              <a:t>. </a:t>
            </a:r>
            <a:r>
              <a:rPr lang="en-US" sz="3600" dirty="0" smtClean="0"/>
              <a:t>How much money </a:t>
            </a:r>
            <a:r>
              <a:rPr lang="sl-SI" sz="3600" dirty="0" smtClean="0"/>
              <a:t>______ </a:t>
            </a:r>
            <a:r>
              <a:rPr lang="sl-SI" sz="3600" dirty="0" err="1" smtClean="0"/>
              <a:t>you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________</a:t>
            </a:r>
            <a:r>
              <a:rPr lang="en-US" sz="3600" dirty="0" smtClean="0"/>
              <a:t>(spend)?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12. </a:t>
            </a:r>
            <a:r>
              <a:rPr lang="en-US" sz="3600" dirty="0" smtClean="0"/>
              <a:t>They </a:t>
            </a:r>
            <a:r>
              <a:rPr lang="sl-SI" sz="3600" dirty="0" smtClean="0"/>
              <a:t>________</a:t>
            </a:r>
            <a:r>
              <a:rPr lang="en-US" sz="3600" dirty="0" smtClean="0"/>
              <a:t>(think) it </a:t>
            </a:r>
            <a:r>
              <a:rPr lang="sl-SI" sz="3600" dirty="0" smtClean="0"/>
              <a:t>______</a:t>
            </a:r>
            <a:r>
              <a:rPr lang="en-US" sz="3600" dirty="0" smtClean="0"/>
              <a:t>(be) impossible.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13. </a:t>
            </a:r>
            <a:r>
              <a:rPr lang="en-US" sz="3600" dirty="0" err="1" smtClean="0"/>
              <a:t>Mr</a:t>
            </a:r>
            <a:r>
              <a:rPr lang="en-US" sz="3600" dirty="0" smtClean="0"/>
              <a:t> and </a:t>
            </a:r>
            <a:r>
              <a:rPr lang="en-US" sz="3600" dirty="0" err="1" smtClean="0"/>
              <a:t>Mrs</a:t>
            </a:r>
            <a:r>
              <a:rPr lang="en-US" sz="3600" dirty="0" smtClean="0"/>
              <a:t> Thompson </a:t>
            </a:r>
            <a:r>
              <a:rPr lang="sl-SI" sz="3600" dirty="0" smtClean="0"/>
              <a:t>________</a:t>
            </a:r>
            <a:r>
              <a:rPr lang="en-US" sz="3600" dirty="0" smtClean="0"/>
              <a:t>(drink) whisky</a:t>
            </a:r>
            <a:endParaRPr lang="sl-SI" sz="3600" dirty="0" smtClean="0"/>
          </a:p>
          <a:p>
            <a:pPr>
              <a:buNone/>
            </a:pPr>
            <a:r>
              <a:rPr lang="en-US" sz="3600" dirty="0" smtClean="0"/>
              <a:t>yesterday.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14. </a:t>
            </a:r>
            <a:r>
              <a:rPr lang="en-US" sz="3600" dirty="0" smtClean="0"/>
              <a:t>The accident </a:t>
            </a:r>
            <a:r>
              <a:rPr lang="sl-SI" sz="3600" dirty="0" smtClean="0"/>
              <a:t>_________</a:t>
            </a:r>
            <a:r>
              <a:rPr lang="en-US" sz="3600" dirty="0" smtClean="0"/>
              <a:t>(happen) last week.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15. </a:t>
            </a:r>
            <a:r>
              <a:rPr lang="en-US" sz="3600" dirty="0" smtClean="0"/>
              <a:t>Why </a:t>
            </a:r>
            <a:r>
              <a:rPr lang="sl-SI" sz="3600" dirty="0" smtClean="0"/>
              <a:t>_______ </a:t>
            </a:r>
            <a:r>
              <a:rPr lang="sl-SI" sz="3600" dirty="0" err="1" smtClean="0"/>
              <a:t>she</a:t>
            </a:r>
            <a:r>
              <a:rPr lang="sl-SI" sz="3600" dirty="0" smtClean="0"/>
              <a:t> _________</a:t>
            </a:r>
            <a:r>
              <a:rPr lang="en-US" sz="3600" dirty="0" smtClean="0"/>
              <a:t>(buy) that horrible</a:t>
            </a:r>
            <a:endParaRPr lang="sl-SI" sz="3600" dirty="0" smtClean="0"/>
          </a:p>
          <a:p>
            <a:pPr>
              <a:buNone/>
            </a:pPr>
            <a:r>
              <a:rPr lang="en-US" sz="3600" dirty="0" smtClean="0"/>
              <a:t>dress?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16. </a:t>
            </a:r>
            <a:r>
              <a:rPr lang="en-US" sz="3600" dirty="0" smtClean="0"/>
              <a:t>Mark </a:t>
            </a:r>
            <a:r>
              <a:rPr lang="sl-SI" sz="3600" dirty="0" smtClean="0"/>
              <a:t>____________</a:t>
            </a:r>
            <a:r>
              <a:rPr lang="en-US" sz="3600" dirty="0" smtClean="0"/>
              <a:t>(park) the car outside.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17. </a:t>
            </a:r>
            <a:r>
              <a:rPr lang="en-US" sz="3600" dirty="0" smtClean="0"/>
              <a:t>I </a:t>
            </a:r>
            <a:r>
              <a:rPr lang="sl-SI" sz="3600" dirty="0" smtClean="0"/>
              <a:t>__________</a:t>
            </a:r>
            <a:r>
              <a:rPr lang="en-US" sz="3600" dirty="0" smtClean="0"/>
              <a:t>(see) that film at the cinema two years ago.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18. </a:t>
            </a:r>
            <a:r>
              <a:rPr lang="en-US" sz="3600" dirty="0" smtClean="0"/>
              <a:t>Tim and John </a:t>
            </a:r>
            <a:r>
              <a:rPr lang="sl-SI" sz="3600" dirty="0" smtClean="0"/>
              <a:t>______________</a:t>
            </a:r>
            <a:r>
              <a:rPr lang="en-US" sz="3600" dirty="0" smtClean="0"/>
              <a:t>(not like) school very much.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19. </a:t>
            </a:r>
            <a:r>
              <a:rPr lang="en-US" sz="3600" dirty="0" smtClean="0"/>
              <a:t>She </a:t>
            </a:r>
            <a:r>
              <a:rPr lang="sl-SI" sz="3600" dirty="0" smtClean="0"/>
              <a:t>___________</a:t>
            </a:r>
            <a:r>
              <a:rPr lang="en-US" sz="3600" dirty="0" smtClean="0"/>
              <a:t>(open) the window and </a:t>
            </a:r>
            <a:r>
              <a:rPr lang="sl-SI" sz="3600" dirty="0" smtClean="0"/>
              <a:t>____________</a:t>
            </a:r>
            <a:r>
              <a:rPr lang="en-US" sz="3600" dirty="0" smtClean="0"/>
              <a:t>(jump)</a:t>
            </a:r>
            <a:endParaRPr lang="sl-SI" sz="3600" dirty="0" smtClean="0"/>
          </a:p>
          <a:p>
            <a:pPr>
              <a:buNone/>
            </a:pPr>
            <a:r>
              <a:rPr lang="en-US" sz="3600" dirty="0" smtClean="0"/>
              <a:t>out.</a:t>
            </a: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20. </a:t>
            </a:r>
            <a:r>
              <a:rPr lang="en-US" sz="3600" dirty="0" smtClean="0"/>
              <a:t>He </a:t>
            </a:r>
            <a:r>
              <a:rPr lang="sl-SI" sz="3600" dirty="0" smtClean="0"/>
              <a:t>___________</a:t>
            </a:r>
            <a:r>
              <a:rPr lang="en-US" sz="3600" dirty="0" smtClean="0"/>
              <a:t>(fall) out of a tree and </a:t>
            </a:r>
            <a:r>
              <a:rPr lang="sl-SI" sz="3600" dirty="0" smtClean="0"/>
              <a:t>_________</a:t>
            </a:r>
            <a:r>
              <a:rPr lang="en-US" sz="3600" dirty="0" smtClean="0"/>
              <a:t>(break) his leg.</a:t>
            </a:r>
            <a:endParaRPr lang="sl-SI" sz="3600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002060"/>
                </a:solidFill>
              </a:rPr>
              <a:t>CELINE DION: </a:t>
            </a:r>
            <a:r>
              <a:rPr lang="sl-SI" sz="2800" b="1" dirty="0" smtClean="0">
                <a:solidFill>
                  <a:srgbClr val="002060"/>
                </a:solidFill>
              </a:rPr>
              <a:t>BECAUSE </a:t>
            </a:r>
            <a:r>
              <a:rPr lang="sl-SI" sz="2800" b="1" dirty="0" smtClean="0">
                <a:solidFill>
                  <a:srgbClr val="002060"/>
                </a:solidFill>
              </a:rPr>
              <a:t>YOU LOVED ME</a:t>
            </a:r>
            <a:br>
              <a:rPr lang="sl-SI" sz="2800" b="1" dirty="0" smtClean="0">
                <a:solidFill>
                  <a:srgbClr val="002060"/>
                </a:solidFill>
              </a:rPr>
            </a:br>
            <a:r>
              <a:rPr lang="sl-SI" sz="2800" b="1" dirty="0" smtClean="0">
                <a:solidFill>
                  <a:srgbClr val="002060"/>
                </a:solidFill>
                <a:hlinkClick r:id="rId2"/>
              </a:rPr>
              <a:t> http://www.youtube.com/watch?v=9CkKuA86Mis</a:t>
            </a:r>
            <a:endParaRPr lang="sl-SI" sz="2800" b="1" dirty="0">
              <a:solidFill>
                <a:srgbClr val="00206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pPr>
              <a:buNone/>
            </a:pPr>
            <a:r>
              <a:rPr lang="sl-SI" sz="2000" dirty="0" smtClean="0"/>
              <a:t>       </a:t>
            </a:r>
            <a:r>
              <a:rPr lang="en-US" sz="2000" dirty="0" smtClean="0"/>
              <a:t>For </a:t>
            </a:r>
            <a:r>
              <a:rPr lang="en-US" sz="2000" dirty="0" smtClean="0"/>
              <a:t>all those times you </a:t>
            </a:r>
            <a:r>
              <a:rPr lang="en-US" sz="2000" b="1" dirty="0" smtClean="0"/>
              <a:t>stood </a:t>
            </a:r>
            <a:r>
              <a:rPr lang="en-US" sz="2000" dirty="0" smtClean="0"/>
              <a:t>by me </a:t>
            </a:r>
            <a:br>
              <a:rPr lang="en-US" sz="2000" dirty="0" smtClean="0"/>
            </a:br>
            <a:r>
              <a:rPr lang="en-US" sz="2000" dirty="0" smtClean="0"/>
              <a:t>For all the truth that you </a:t>
            </a:r>
            <a:r>
              <a:rPr lang="en-US" sz="2000" b="1" dirty="0" smtClean="0"/>
              <a:t>made</a:t>
            </a:r>
            <a:r>
              <a:rPr lang="en-US" sz="2000" dirty="0" smtClean="0"/>
              <a:t> me see </a:t>
            </a:r>
            <a:br>
              <a:rPr lang="en-US" sz="2000" dirty="0" smtClean="0"/>
            </a:br>
            <a:r>
              <a:rPr lang="en-US" sz="2000" dirty="0" smtClean="0"/>
              <a:t>For all the joy you </a:t>
            </a:r>
            <a:r>
              <a:rPr lang="en-US" sz="2000" b="1" dirty="0" smtClean="0"/>
              <a:t>brought</a:t>
            </a:r>
            <a:r>
              <a:rPr lang="en-US" sz="2000" dirty="0" smtClean="0"/>
              <a:t> to my life </a:t>
            </a:r>
            <a:br>
              <a:rPr lang="en-US" sz="2000" dirty="0" smtClean="0"/>
            </a:br>
            <a:r>
              <a:rPr lang="en-US" sz="2000" dirty="0" smtClean="0"/>
              <a:t>For all the wrong that you </a:t>
            </a:r>
            <a:r>
              <a:rPr lang="en-US" sz="2000" b="1" dirty="0" smtClean="0"/>
              <a:t>made</a:t>
            </a:r>
            <a:r>
              <a:rPr lang="en-US" sz="2000" dirty="0" smtClean="0"/>
              <a:t> right </a:t>
            </a:r>
            <a:br>
              <a:rPr lang="en-US" sz="2000" dirty="0" smtClean="0"/>
            </a:br>
            <a:r>
              <a:rPr lang="en-US" sz="2000" dirty="0" smtClean="0"/>
              <a:t>For every dream you </a:t>
            </a:r>
            <a:r>
              <a:rPr lang="en-US" sz="2000" b="1" dirty="0" smtClean="0"/>
              <a:t>made</a:t>
            </a:r>
            <a:r>
              <a:rPr lang="en-US" sz="2000" dirty="0" smtClean="0"/>
              <a:t> come true </a:t>
            </a:r>
            <a:br>
              <a:rPr lang="en-US" sz="2000" dirty="0" smtClean="0"/>
            </a:br>
            <a:r>
              <a:rPr lang="en-US" sz="2000" dirty="0" smtClean="0"/>
              <a:t>For all the love I </a:t>
            </a:r>
            <a:r>
              <a:rPr lang="en-US" sz="2000" b="1" dirty="0" smtClean="0"/>
              <a:t>found</a:t>
            </a:r>
            <a:r>
              <a:rPr lang="en-US" sz="2000" dirty="0" smtClean="0"/>
              <a:t> in you </a:t>
            </a:r>
            <a:br>
              <a:rPr lang="en-US" sz="2000" dirty="0" smtClean="0"/>
            </a:br>
            <a:r>
              <a:rPr lang="en-US" sz="2000" dirty="0" smtClean="0"/>
              <a:t>I'll be forever thankful baby </a:t>
            </a:r>
            <a:br>
              <a:rPr lang="en-US" sz="2000" dirty="0" smtClean="0"/>
            </a:br>
            <a:r>
              <a:rPr lang="en-US" sz="2000" dirty="0" smtClean="0"/>
              <a:t>You're the one who </a:t>
            </a:r>
            <a:r>
              <a:rPr lang="en-US" sz="2000" b="1" dirty="0" smtClean="0"/>
              <a:t>held</a:t>
            </a:r>
            <a:r>
              <a:rPr lang="en-US" sz="2000" dirty="0" smtClean="0"/>
              <a:t> me up </a:t>
            </a:r>
            <a:br>
              <a:rPr lang="en-US" sz="2000" dirty="0" smtClean="0"/>
            </a:br>
            <a:r>
              <a:rPr lang="en-US" sz="2000" dirty="0" smtClean="0"/>
              <a:t>Never let me fall </a:t>
            </a:r>
            <a:br>
              <a:rPr lang="en-US" sz="2000" dirty="0" smtClean="0"/>
            </a:br>
            <a:r>
              <a:rPr lang="en-US" sz="2000" dirty="0" smtClean="0"/>
              <a:t>You're the one who </a:t>
            </a:r>
            <a:r>
              <a:rPr lang="en-US" sz="2000" b="1" dirty="0" smtClean="0"/>
              <a:t>saw</a:t>
            </a:r>
            <a:r>
              <a:rPr lang="en-US" sz="2000" dirty="0" smtClean="0"/>
              <a:t> me through </a:t>
            </a:r>
            <a:r>
              <a:rPr lang="en-US" sz="2000" dirty="0" err="1" smtClean="0"/>
              <a:t>through</a:t>
            </a:r>
            <a:r>
              <a:rPr lang="en-US" sz="2000" dirty="0" smtClean="0"/>
              <a:t> it all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were</a:t>
            </a:r>
            <a:r>
              <a:rPr lang="en-US" sz="2000" dirty="0" smtClean="0"/>
              <a:t> my strength when I </a:t>
            </a:r>
            <a:r>
              <a:rPr lang="en-US" sz="2000" b="1" dirty="0" smtClean="0"/>
              <a:t>was</a:t>
            </a:r>
            <a:r>
              <a:rPr lang="en-US" sz="2000" dirty="0" smtClean="0"/>
              <a:t> weak </a:t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were</a:t>
            </a:r>
            <a:r>
              <a:rPr lang="en-US" sz="2000" dirty="0" smtClean="0"/>
              <a:t> my voice when I </a:t>
            </a:r>
            <a:r>
              <a:rPr lang="en-US" sz="2000" b="1" dirty="0" smtClean="0"/>
              <a:t>couldn't speak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were</a:t>
            </a:r>
            <a:r>
              <a:rPr lang="en-US" sz="2000" dirty="0" smtClean="0"/>
              <a:t> my eyes when I </a:t>
            </a:r>
            <a:r>
              <a:rPr lang="en-US" sz="2000" b="1" dirty="0" smtClean="0"/>
              <a:t>couldn't see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saw</a:t>
            </a:r>
            <a:r>
              <a:rPr lang="en-US" sz="2000" dirty="0" smtClean="0"/>
              <a:t> the best there </a:t>
            </a:r>
            <a:r>
              <a:rPr lang="en-US" sz="2000" b="1" dirty="0" smtClean="0"/>
              <a:t>was</a:t>
            </a:r>
            <a:r>
              <a:rPr lang="en-US" sz="2000" dirty="0" smtClean="0"/>
              <a:t> in me </a:t>
            </a:r>
            <a:br>
              <a:rPr lang="en-US" sz="2000" dirty="0" smtClean="0"/>
            </a:br>
            <a:r>
              <a:rPr lang="en-US" sz="2000" b="1" dirty="0" smtClean="0"/>
              <a:t>Lifted</a:t>
            </a:r>
            <a:r>
              <a:rPr lang="en-US" sz="2000" dirty="0" smtClean="0"/>
              <a:t> me up when I </a:t>
            </a:r>
            <a:r>
              <a:rPr lang="en-US" sz="2000" b="1" dirty="0" smtClean="0"/>
              <a:t>couldn't reach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gave</a:t>
            </a:r>
            <a:r>
              <a:rPr lang="en-US" sz="2000" dirty="0" smtClean="0"/>
              <a:t> me faith 'coz you </a:t>
            </a:r>
            <a:r>
              <a:rPr lang="en-US" sz="2000" b="1" dirty="0" smtClean="0"/>
              <a:t>believed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I'm everything I am </a:t>
            </a:r>
            <a:br>
              <a:rPr lang="en-US" sz="2000" dirty="0" smtClean="0"/>
            </a:br>
            <a:r>
              <a:rPr lang="en-US" sz="2000" dirty="0" smtClean="0"/>
              <a:t>Because you </a:t>
            </a:r>
            <a:r>
              <a:rPr lang="en-US" sz="2000" b="1" dirty="0" smtClean="0"/>
              <a:t>loved</a:t>
            </a:r>
            <a:r>
              <a:rPr lang="en-US" sz="2000" dirty="0" smtClean="0"/>
              <a:t> me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gave</a:t>
            </a:r>
            <a:r>
              <a:rPr lang="en-US" sz="2000" dirty="0" smtClean="0"/>
              <a:t> me wings and </a:t>
            </a:r>
            <a:r>
              <a:rPr lang="en-US" sz="2000" b="1" dirty="0" smtClean="0"/>
              <a:t>made</a:t>
            </a:r>
            <a:r>
              <a:rPr lang="en-US" sz="2000" dirty="0" smtClean="0"/>
              <a:t> me fly </a:t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touched</a:t>
            </a:r>
            <a:r>
              <a:rPr lang="en-US" sz="2000" dirty="0" smtClean="0"/>
              <a:t> my hand I </a:t>
            </a:r>
            <a:r>
              <a:rPr lang="en-US" sz="2000" b="1" dirty="0" smtClean="0"/>
              <a:t>could touch </a:t>
            </a:r>
            <a:r>
              <a:rPr lang="en-US" sz="2000" dirty="0" smtClean="0"/>
              <a:t>the sky </a:t>
            </a:r>
            <a:br>
              <a:rPr lang="en-US" sz="2000" dirty="0" smtClean="0"/>
            </a:br>
            <a:r>
              <a:rPr lang="en-US" sz="2000" dirty="0" smtClean="0"/>
              <a:t>I </a:t>
            </a:r>
            <a:r>
              <a:rPr lang="en-US" sz="2000" b="1" dirty="0" smtClean="0"/>
              <a:t>lost</a:t>
            </a:r>
            <a:r>
              <a:rPr lang="en-US" sz="2000" dirty="0" smtClean="0"/>
              <a:t> my faith, you </a:t>
            </a:r>
            <a:r>
              <a:rPr lang="en-US" sz="2000" b="1" dirty="0" smtClean="0"/>
              <a:t>gave</a:t>
            </a:r>
            <a:r>
              <a:rPr lang="en-US" sz="2000" dirty="0" smtClean="0"/>
              <a:t> it back to me </a:t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said</a:t>
            </a:r>
            <a:r>
              <a:rPr lang="en-US" sz="2000" dirty="0" smtClean="0"/>
              <a:t> no star </a:t>
            </a:r>
            <a:r>
              <a:rPr lang="en-US" sz="2000" b="1" dirty="0" smtClean="0"/>
              <a:t>was</a:t>
            </a:r>
            <a:r>
              <a:rPr lang="en-US" sz="2000" dirty="0" smtClean="0"/>
              <a:t> out of reach </a:t>
            </a:r>
            <a:br>
              <a:rPr lang="en-US" sz="2000" dirty="0" smtClean="0"/>
            </a:br>
            <a:r>
              <a:rPr lang="en-US" sz="2000" dirty="0" smtClean="0"/>
              <a:t>You </a:t>
            </a:r>
            <a:r>
              <a:rPr lang="en-US" sz="2000" b="1" dirty="0" smtClean="0"/>
              <a:t>stood</a:t>
            </a:r>
            <a:r>
              <a:rPr lang="en-US" sz="2000" dirty="0" smtClean="0"/>
              <a:t> by me and I </a:t>
            </a:r>
            <a:r>
              <a:rPr lang="en-US" sz="2000" b="1" dirty="0" smtClean="0"/>
              <a:t>stood</a:t>
            </a:r>
            <a:r>
              <a:rPr lang="en-US" sz="2000" dirty="0" smtClean="0"/>
              <a:t> tall </a:t>
            </a:r>
            <a:br>
              <a:rPr lang="en-US" sz="2000" dirty="0" smtClean="0"/>
            </a:br>
            <a:r>
              <a:rPr lang="en-US" sz="2000" dirty="0" smtClean="0"/>
              <a:t>I </a:t>
            </a:r>
            <a:r>
              <a:rPr lang="en-US" sz="2000" b="1" dirty="0" smtClean="0"/>
              <a:t>had</a:t>
            </a:r>
            <a:r>
              <a:rPr lang="en-US" sz="2000" dirty="0" smtClean="0"/>
              <a:t> your love I </a:t>
            </a:r>
            <a:r>
              <a:rPr lang="en-US" sz="2000" b="1" dirty="0" smtClean="0"/>
              <a:t>had</a:t>
            </a:r>
            <a:r>
              <a:rPr lang="en-US" sz="2000" dirty="0" smtClean="0"/>
              <a:t> it all </a:t>
            </a:r>
            <a:br>
              <a:rPr lang="en-US" sz="2000" dirty="0" smtClean="0"/>
            </a:br>
            <a:r>
              <a:rPr lang="en-US" sz="2000" dirty="0" smtClean="0"/>
              <a:t>I'm grateful for each day you </a:t>
            </a:r>
            <a:r>
              <a:rPr lang="en-US" sz="2000" b="1" dirty="0" smtClean="0"/>
              <a:t>gave</a:t>
            </a:r>
            <a:r>
              <a:rPr lang="en-US" sz="2000" dirty="0" smtClean="0"/>
              <a:t> me </a:t>
            </a:r>
            <a:br>
              <a:rPr lang="en-US" sz="2000" dirty="0" smtClean="0"/>
            </a:br>
            <a:r>
              <a:rPr lang="en-US" sz="2000" dirty="0" smtClean="0"/>
              <a:t>Maybe I don't know that much </a:t>
            </a:r>
            <a:br>
              <a:rPr lang="en-US" sz="2000" dirty="0" smtClean="0"/>
            </a:br>
            <a:r>
              <a:rPr lang="en-US" sz="2000" dirty="0" smtClean="0"/>
              <a:t>But I know this much is true </a:t>
            </a:r>
            <a:br>
              <a:rPr lang="en-US" sz="2000" dirty="0" smtClean="0"/>
            </a:br>
            <a:r>
              <a:rPr lang="en-US" sz="2000" dirty="0" smtClean="0"/>
              <a:t>I was blessed because I was loved by you </a:t>
            </a:r>
            <a:br>
              <a:rPr lang="en-US" sz="2000" dirty="0" smtClean="0"/>
            </a:b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5112568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sl-SI" sz="2000" dirty="0" smtClean="0"/>
              <a:t>      </a:t>
            </a: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my strength when I </a:t>
            </a:r>
            <a:r>
              <a:rPr lang="en-US" sz="1700" b="1" dirty="0" smtClean="0"/>
              <a:t>was</a:t>
            </a:r>
            <a:r>
              <a:rPr lang="en-US" sz="1700" dirty="0" smtClean="0"/>
              <a:t> weak </a:t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my voice when I </a:t>
            </a:r>
            <a:r>
              <a:rPr lang="en-US" sz="1700" b="1" dirty="0" smtClean="0"/>
              <a:t>couldn't speak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my eyes when I </a:t>
            </a:r>
            <a:r>
              <a:rPr lang="en-US" sz="1700" b="1" dirty="0" smtClean="0"/>
              <a:t>couldn't see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saw</a:t>
            </a:r>
            <a:r>
              <a:rPr lang="en-US" sz="1700" dirty="0" smtClean="0"/>
              <a:t> the best there </a:t>
            </a:r>
            <a:r>
              <a:rPr lang="en-US" sz="1700" b="1" dirty="0" smtClean="0"/>
              <a:t>was</a:t>
            </a:r>
            <a:r>
              <a:rPr lang="en-US" sz="1700" dirty="0" smtClean="0"/>
              <a:t> in me </a:t>
            </a:r>
            <a:br>
              <a:rPr lang="en-US" sz="1700" dirty="0" smtClean="0"/>
            </a:br>
            <a:r>
              <a:rPr lang="en-US" sz="1700" b="1" dirty="0" smtClean="0"/>
              <a:t>Lifted</a:t>
            </a:r>
            <a:r>
              <a:rPr lang="en-US" sz="1700" dirty="0" smtClean="0"/>
              <a:t> me up when I </a:t>
            </a:r>
            <a:r>
              <a:rPr lang="en-US" sz="1700" b="1" dirty="0" smtClean="0"/>
              <a:t>couldn't reach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gave</a:t>
            </a:r>
            <a:r>
              <a:rPr lang="en-US" sz="1700" dirty="0" smtClean="0"/>
              <a:t> me faith 'coz you </a:t>
            </a:r>
            <a:r>
              <a:rPr lang="en-US" sz="1700" b="1" dirty="0" smtClean="0"/>
              <a:t>believed</a:t>
            </a:r>
            <a:r>
              <a:rPr lang="en-US" sz="1700" dirty="0" smtClean="0"/>
              <a:t> </a:t>
            </a:r>
            <a:br>
              <a:rPr lang="en-US" sz="1700" dirty="0" smtClean="0"/>
            </a:br>
            <a:r>
              <a:rPr lang="en-US" sz="1700" dirty="0" smtClean="0"/>
              <a:t>I'm everything I am </a:t>
            </a:r>
            <a:br>
              <a:rPr lang="en-US" sz="1700" dirty="0" smtClean="0"/>
            </a:br>
            <a:r>
              <a:rPr lang="en-US" sz="1700" dirty="0" smtClean="0"/>
              <a:t>Because you </a:t>
            </a:r>
            <a:r>
              <a:rPr lang="en-US" sz="1700" b="1" dirty="0" smtClean="0"/>
              <a:t>loved</a:t>
            </a:r>
            <a:r>
              <a:rPr lang="en-US" sz="1700" dirty="0" smtClean="0"/>
              <a:t> me 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always there for me </a:t>
            </a:r>
            <a:br>
              <a:rPr lang="en-US" sz="1700" dirty="0" smtClean="0"/>
            </a:br>
            <a:r>
              <a:rPr lang="en-US" sz="1700" dirty="0" smtClean="0"/>
              <a:t>The tender wind that </a:t>
            </a:r>
            <a:r>
              <a:rPr lang="en-US" sz="1700" b="1" dirty="0" smtClean="0"/>
              <a:t>carried</a:t>
            </a:r>
            <a:r>
              <a:rPr lang="en-US" sz="1700" dirty="0" smtClean="0"/>
              <a:t> me </a:t>
            </a:r>
            <a:br>
              <a:rPr lang="en-US" sz="1700" dirty="0" smtClean="0"/>
            </a:br>
            <a:r>
              <a:rPr lang="en-US" sz="1700" dirty="0" smtClean="0"/>
              <a:t>A light in the dark shining your love into my life </a:t>
            </a:r>
            <a:br>
              <a:rPr lang="en-US" sz="1700" dirty="0" smtClean="0"/>
            </a:br>
            <a:r>
              <a:rPr lang="en-US" sz="1700" dirty="0" smtClean="0"/>
              <a:t>You've been my inspiration </a:t>
            </a:r>
            <a:br>
              <a:rPr lang="en-US" sz="1700" dirty="0" smtClean="0"/>
            </a:br>
            <a:r>
              <a:rPr lang="en-US" sz="1700" dirty="0" smtClean="0"/>
              <a:t>Through the lies you </a:t>
            </a:r>
            <a:r>
              <a:rPr lang="en-US" sz="1700" b="1" dirty="0" smtClean="0"/>
              <a:t>were</a:t>
            </a:r>
            <a:r>
              <a:rPr lang="en-US" sz="1700" dirty="0" smtClean="0"/>
              <a:t> the truth </a:t>
            </a:r>
            <a:br>
              <a:rPr lang="en-US" sz="1700" dirty="0" smtClean="0"/>
            </a:br>
            <a:r>
              <a:rPr lang="en-US" sz="1700" dirty="0" smtClean="0"/>
              <a:t>My world is a better place because of you 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err="1" smtClean="0"/>
              <a:t>You</a:t>
            </a:r>
            <a:r>
              <a:rPr lang="en-US" sz="1700" dirty="0" smtClean="0"/>
              <a:t> </a:t>
            </a:r>
            <a:r>
              <a:rPr lang="en-US" sz="1700" b="1" dirty="0" smtClean="0"/>
              <a:t>were</a:t>
            </a:r>
            <a:r>
              <a:rPr lang="en-US" sz="1700" dirty="0" smtClean="0"/>
              <a:t> my strength when I </a:t>
            </a:r>
            <a:r>
              <a:rPr lang="en-US" sz="1700" b="1" dirty="0" smtClean="0"/>
              <a:t>was</a:t>
            </a:r>
            <a:r>
              <a:rPr lang="en-US" sz="1700" dirty="0" smtClean="0"/>
              <a:t> weak </a:t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my voice when I </a:t>
            </a:r>
            <a:r>
              <a:rPr lang="en-US" sz="1700" b="1" dirty="0" smtClean="0"/>
              <a:t>couldn't speak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were</a:t>
            </a:r>
            <a:r>
              <a:rPr lang="en-US" sz="1700" dirty="0" smtClean="0"/>
              <a:t> my eyes when I </a:t>
            </a:r>
            <a:r>
              <a:rPr lang="en-US" sz="1700" b="1" dirty="0" smtClean="0"/>
              <a:t>couldn't see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saw</a:t>
            </a:r>
            <a:r>
              <a:rPr lang="en-US" sz="1700" dirty="0" smtClean="0"/>
              <a:t> the best there </a:t>
            </a:r>
            <a:r>
              <a:rPr lang="en-US" sz="1700" b="1" dirty="0" smtClean="0"/>
              <a:t>was</a:t>
            </a:r>
            <a:r>
              <a:rPr lang="en-US" sz="1700" dirty="0" smtClean="0"/>
              <a:t> in me </a:t>
            </a:r>
            <a:br>
              <a:rPr lang="en-US" sz="1700" dirty="0" smtClean="0"/>
            </a:br>
            <a:r>
              <a:rPr lang="en-US" sz="1700" b="1" dirty="0" smtClean="0"/>
              <a:t>Lifted</a:t>
            </a:r>
            <a:r>
              <a:rPr lang="en-US" sz="1700" dirty="0" smtClean="0"/>
              <a:t> me up when I </a:t>
            </a:r>
            <a:r>
              <a:rPr lang="en-US" sz="1700" b="1" dirty="0" smtClean="0"/>
              <a:t>couldn't reach 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You </a:t>
            </a:r>
            <a:r>
              <a:rPr lang="en-US" sz="1700" b="1" dirty="0" smtClean="0"/>
              <a:t>gave</a:t>
            </a:r>
            <a:r>
              <a:rPr lang="en-US" sz="1700" dirty="0" smtClean="0"/>
              <a:t> me faith 'coz you </a:t>
            </a:r>
            <a:r>
              <a:rPr lang="en-US" sz="1700" b="1" dirty="0" smtClean="0"/>
              <a:t>believed</a:t>
            </a:r>
            <a:r>
              <a:rPr lang="en-US" sz="1700" dirty="0" smtClean="0"/>
              <a:t> </a:t>
            </a:r>
            <a:br>
              <a:rPr lang="en-US" sz="1700" dirty="0" smtClean="0"/>
            </a:br>
            <a:r>
              <a:rPr lang="en-US" sz="1700" dirty="0" smtClean="0"/>
              <a:t>I'm everything I am </a:t>
            </a:r>
            <a:br>
              <a:rPr lang="en-US" sz="1700" dirty="0" smtClean="0"/>
            </a:br>
            <a:r>
              <a:rPr lang="en-US" sz="1700" dirty="0" smtClean="0"/>
              <a:t>Because you </a:t>
            </a:r>
            <a:r>
              <a:rPr lang="en-US" sz="1700" b="1" dirty="0" smtClean="0"/>
              <a:t>loved</a:t>
            </a:r>
            <a:r>
              <a:rPr lang="en-US" sz="1700" dirty="0" smtClean="0"/>
              <a:t> me 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I'm everything I am </a:t>
            </a:r>
            <a:br>
              <a:rPr lang="en-US" sz="1700" dirty="0" smtClean="0"/>
            </a:br>
            <a:r>
              <a:rPr lang="en-US" sz="1700" dirty="0" smtClean="0"/>
              <a:t>Because you </a:t>
            </a:r>
            <a:r>
              <a:rPr lang="en-US" sz="1700" b="1" dirty="0" smtClean="0"/>
              <a:t>loved</a:t>
            </a:r>
            <a:r>
              <a:rPr lang="en-US" sz="1700" dirty="0" smtClean="0"/>
              <a:t> me </a:t>
            </a:r>
            <a:endParaRPr lang="sl-SI" sz="1700" dirty="0"/>
          </a:p>
        </p:txBody>
      </p:sp>
      <p:pic>
        <p:nvPicPr>
          <p:cNvPr id="4" name="Slika 3" descr="images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4005064"/>
            <a:ext cx="1905000" cy="2390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 descr="images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7" y="1556792"/>
            <a:ext cx="2696825" cy="3600400"/>
          </a:xfrm>
        </p:spPr>
      </p:pic>
      <p:pic>
        <p:nvPicPr>
          <p:cNvPr id="5" name="Slika 4" descr="images[2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700808"/>
            <a:ext cx="2600300" cy="3296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PRISLOVNA DOLOČILA ČASA: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yesterday </a:t>
            </a:r>
          </a:p>
          <a:p>
            <a:r>
              <a:rPr lang="en-US" dirty="0" smtClean="0"/>
              <a:t>three weeks ago </a:t>
            </a:r>
          </a:p>
          <a:p>
            <a:r>
              <a:rPr lang="en-US" dirty="0" smtClean="0"/>
              <a:t>last year </a:t>
            </a:r>
          </a:p>
          <a:p>
            <a:r>
              <a:rPr lang="en-US" dirty="0" smtClean="0"/>
              <a:t>in 2002 </a:t>
            </a:r>
          </a:p>
          <a:p>
            <a:r>
              <a:rPr lang="en-US" dirty="0" smtClean="0"/>
              <a:t>from March to June </a:t>
            </a:r>
          </a:p>
          <a:p>
            <a:r>
              <a:rPr lang="en-US" dirty="0" smtClean="0"/>
              <a:t>for a long time </a:t>
            </a:r>
          </a:p>
          <a:p>
            <a:r>
              <a:rPr lang="en-US" dirty="0" smtClean="0"/>
              <a:t>for 6 weeks </a:t>
            </a:r>
          </a:p>
          <a:p>
            <a:r>
              <a:rPr lang="en-US" dirty="0" smtClean="0"/>
              <a:t>in the 1980s </a:t>
            </a:r>
          </a:p>
          <a:p>
            <a:r>
              <a:rPr lang="en-US" dirty="0" smtClean="0"/>
              <a:t>in the last century </a:t>
            </a:r>
          </a:p>
          <a:p>
            <a:r>
              <a:rPr lang="en-US" dirty="0" smtClean="0"/>
              <a:t>in the past 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 descr="imagesCAZVN8R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1772816"/>
            <a:ext cx="1952625" cy="2343150"/>
          </a:xfrm>
          <a:prstGeom prst="rect">
            <a:avLst/>
          </a:prstGeom>
        </p:spPr>
      </p:pic>
      <p:pic>
        <p:nvPicPr>
          <p:cNvPr id="5" name="Slika 4" descr="imagesCAAXEH5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3140968"/>
            <a:ext cx="21336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KAKO GA TVORIMO?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Tvorimo ga tako, da glagol postavimo v preteklik</a:t>
            </a:r>
          </a:p>
          <a:p>
            <a:pPr>
              <a:buNone/>
            </a:pPr>
            <a:r>
              <a:rPr lang="sl-SI" dirty="0" smtClean="0"/>
              <a:t>(past </a:t>
            </a:r>
            <a:r>
              <a:rPr lang="sl-SI" dirty="0" err="1" smtClean="0"/>
              <a:t>simple</a:t>
            </a:r>
            <a:r>
              <a:rPr lang="sl-SI" dirty="0" smtClean="0"/>
              <a:t>):</a:t>
            </a:r>
          </a:p>
          <a:p>
            <a:pPr>
              <a:buNone/>
            </a:pPr>
            <a:endParaRPr lang="sl-SI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rgbClr val="C00000"/>
                </a:solidFill>
              </a:rPr>
              <a:t>PRESENT SIMPLE		PAST SIMPLE</a:t>
            </a:r>
          </a:p>
          <a:p>
            <a:pPr>
              <a:buNone/>
            </a:pPr>
            <a:r>
              <a:rPr lang="sl-SI" sz="2000" dirty="0" smtClean="0">
                <a:solidFill>
                  <a:srgbClr val="C00000"/>
                </a:solidFill>
              </a:rPr>
              <a:t>	       (sedanjik)				          (preteklik)</a:t>
            </a:r>
          </a:p>
          <a:p>
            <a:pPr>
              <a:buNone/>
            </a:pPr>
            <a:r>
              <a:rPr lang="sl-SI" sz="2800" b="1" dirty="0" err="1" smtClean="0"/>
              <a:t>She</a:t>
            </a:r>
            <a:r>
              <a:rPr lang="sl-SI" sz="2800" b="1" dirty="0" smtClean="0">
                <a:solidFill>
                  <a:srgbClr val="C00000"/>
                </a:solidFill>
              </a:rPr>
              <a:t> is 15 </a:t>
            </a:r>
            <a:r>
              <a:rPr lang="sl-SI" sz="2800" b="1" dirty="0" err="1" smtClean="0"/>
              <a:t>years</a:t>
            </a:r>
            <a:r>
              <a:rPr lang="sl-SI" sz="2800" b="1" dirty="0" smtClean="0"/>
              <a:t> </a:t>
            </a:r>
            <a:r>
              <a:rPr lang="sl-SI" sz="2800" b="1" dirty="0" err="1" smtClean="0"/>
              <a:t>old</a:t>
            </a:r>
            <a:r>
              <a:rPr lang="sl-SI" sz="2800" b="1" dirty="0" smtClean="0"/>
              <a:t>.	</a:t>
            </a:r>
            <a:r>
              <a:rPr lang="sl-SI" sz="2800" b="1" dirty="0" smtClean="0">
                <a:solidFill>
                  <a:srgbClr val="C00000"/>
                </a:solidFill>
              </a:rPr>
              <a:t>	</a:t>
            </a:r>
            <a:r>
              <a:rPr lang="sl-SI" sz="2800" b="1" dirty="0" err="1" smtClean="0"/>
              <a:t>She</a:t>
            </a:r>
            <a:r>
              <a:rPr lang="sl-SI" sz="2800" b="1" dirty="0" smtClean="0">
                <a:solidFill>
                  <a:srgbClr val="C00000"/>
                </a:solidFill>
              </a:rPr>
              <a:t> </a:t>
            </a:r>
            <a:r>
              <a:rPr lang="sl-SI" sz="2800" b="1" dirty="0" err="1" smtClean="0">
                <a:solidFill>
                  <a:srgbClr val="C00000"/>
                </a:solidFill>
              </a:rPr>
              <a:t>was</a:t>
            </a:r>
            <a:r>
              <a:rPr lang="sl-SI" sz="2800" b="1" dirty="0" smtClean="0">
                <a:solidFill>
                  <a:srgbClr val="C00000"/>
                </a:solidFill>
              </a:rPr>
              <a:t> </a:t>
            </a:r>
            <a:r>
              <a:rPr lang="sl-SI" sz="2800" b="1" dirty="0" smtClean="0"/>
              <a:t>15 </a:t>
            </a:r>
            <a:r>
              <a:rPr lang="sl-SI" sz="2800" b="1" dirty="0" err="1" smtClean="0"/>
              <a:t>years</a:t>
            </a:r>
            <a:r>
              <a:rPr lang="sl-SI" sz="2800" b="1" dirty="0" smtClean="0"/>
              <a:t> </a:t>
            </a:r>
            <a:r>
              <a:rPr lang="sl-SI" sz="2800" b="1" dirty="0" err="1" smtClean="0"/>
              <a:t>old</a:t>
            </a:r>
            <a:r>
              <a:rPr lang="sl-SI" sz="2800" b="1" dirty="0" smtClean="0"/>
              <a:t>.</a:t>
            </a:r>
          </a:p>
          <a:p>
            <a:pPr>
              <a:buNone/>
            </a:pPr>
            <a:r>
              <a:rPr lang="sl-SI" sz="2800" b="1" dirty="0" smtClean="0"/>
              <a:t>(Stara je 15 let.)			(Stara je bila 15 let.)</a:t>
            </a:r>
          </a:p>
          <a:p>
            <a:pPr>
              <a:buNone/>
            </a:pPr>
            <a:endParaRPr lang="sl-SI" sz="2000" b="1" dirty="0" smtClean="0"/>
          </a:p>
        </p:txBody>
      </p:sp>
      <p:pic>
        <p:nvPicPr>
          <p:cNvPr id="4" name="Slika 3" descr="images[1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996952"/>
            <a:ext cx="3571652" cy="28459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GLAGOL BITI: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>
              <a:buNone/>
            </a:pPr>
            <a:r>
              <a:rPr lang="sl-SI" sz="2800" dirty="0" smtClean="0"/>
              <a:t>EDNINA			</a:t>
            </a:r>
          </a:p>
          <a:p>
            <a:pPr lvl="0">
              <a:buNone/>
            </a:pPr>
            <a:r>
              <a:rPr lang="sl-SI" sz="2400" dirty="0" smtClean="0"/>
              <a:t>1. I </a:t>
            </a:r>
            <a:r>
              <a:rPr lang="sl-SI" sz="2400" b="1" dirty="0" err="1"/>
              <a:t>was</a:t>
            </a:r>
            <a:r>
              <a:rPr lang="sl-SI" sz="2400" dirty="0"/>
              <a:t> (jaz sem bil)	</a:t>
            </a:r>
          </a:p>
          <a:p>
            <a:pPr lvl="0">
              <a:buNone/>
            </a:pPr>
            <a:r>
              <a:rPr lang="sl-SI" sz="2400" dirty="0" smtClean="0"/>
              <a:t>2. </a:t>
            </a:r>
            <a:r>
              <a:rPr lang="sl-SI" sz="2400" dirty="0" err="1"/>
              <a:t>y</a:t>
            </a:r>
            <a:r>
              <a:rPr lang="sl-SI" sz="2400" dirty="0" err="1" smtClean="0"/>
              <a:t>ou</a:t>
            </a:r>
            <a:r>
              <a:rPr lang="sl-SI" sz="2400" dirty="0" smtClean="0"/>
              <a:t> </a:t>
            </a:r>
            <a:r>
              <a:rPr lang="sl-SI" sz="2400" b="1" dirty="0" err="1"/>
              <a:t>were</a:t>
            </a:r>
            <a:r>
              <a:rPr lang="sl-SI" sz="2400" dirty="0"/>
              <a:t> (ti si bil)	</a:t>
            </a:r>
          </a:p>
          <a:p>
            <a:pPr lvl="0">
              <a:buNone/>
            </a:pPr>
            <a:r>
              <a:rPr lang="sl-SI" sz="2400" dirty="0" smtClean="0"/>
              <a:t>3. </a:t>
            </a:r>
            <a:r>
              <a:rPr lang="sl-SI" sz="2400" dirty="0" err="1"/>
              <a:t>h</a:t>
            </a:r>
            <a:r>
              <a:rPr lang="sl-SI" sz="2400" dirty="0" err="1" smtClean="0"/>
              <a:t>e</a:t>
            </a:r>
            <a:r>
              <a:rPr lang="sl-SI" sz="2400" dirty="0" smtClean="0"/>
              <a:t> </a:t>
            </a:r>
            <a:r>
              <a:rPr lang="sl-SI" sz="2400" b="1" dirty="0" err="1"/>
              <a:t>was</a:t>
            </a:r>
            <a:r>
              <a:rPr lang="sl-SI" sz="2400" dirty="0"/>
              <a:t> (on je bil)	</a:t>
            </a:r>
          </a:p>
          <a:p>
            <a:pPr>
              <a:buNone/>
            </a:pPr>
            <a:r>
              <a:rPr lang="sl-SI" sz="2400" dirty="0" smtClean="0"/>
              <a:t>    </a:t>
            </a:r>
            <a:r>
              <a:rPr lang="sl-SI" sz="2400" dirty="0" err="1" smtClean="0"/>
              <a:t>she</a:t>
            </a:r>
            <a:r>
              <a:rPr lang="sl-SI" sz="2400" dirty="0" smtClean="0"/>
              <a:t> </a:t>
            </a:r>
            <a:r>
              <a:rPr lang="sl-SI" sz="2400" b="1" dirty="0" err="1"/>
              <a:t>was</a:t>
            </a:r>
            <a:r>
              <a:rPr lang="sl-SI" sz="2400" dirty="0"/>
              <a:t> (ona je </a:t>
            </a:r>
            <a:r>
              <a:rPr lang="sl-SI" sz="2400" dirty="0" smtClean="0"/>
              <a:t>bila)</a:t>
            </a:r>
          </a:p>
          <a:p>
            <a:pPr>
              <a:buNone/>
            </a:pPr>
            <a:r>
              <a:rPr lang="sl-SI" sz="2400" dirty="0"/>
              <a:t> </a:t>
            </a:r>
            <a:r>
              <a:rPr lang="sl-SI" sz="2400" dirty="0" smtClean="0"/>
              <a:t>   it </a:t>
            </a:r>
            <a:r>
              <a:rPr lang="sl-SI" sz="2400" b="1" dirty="0" err="1"/>
              <a:t>was</a:t>
            </a:r>
            <a:r>
              <a:rPr lang="sl-SI" sz="2400" dirty="0"/>
              <a:t> (ono je bilo</a:t>
            </a:r>
            <a:r>
              <a:rPr lang="sl-SI" sz="2400" dirty="0" smtClean="0"/>
              <a:t>)</a:t>
            </a:r>
          </a:p>
          <a:p>
            <a:pPr>
              <a:buNone/>
            </a:pPr>
            <a:r>
              <a:rPr lang="sl-SI" sz="2400" dirty="0" smtClean="0"/>
              <a:t>		</a:t>
            </a:r>
          </a:p>
          <a:p>
            <a:pPr>
              <a:buNone/>
            </a:pPr>
            <a:r>
              <a:rPr lang="sl-SI" sz="2400" dirty="0"/>
              <a:t>	</a:t>
            </a:r>
            <a:r>
              <a:rPr lang="sl-SI" sz="2400" dirty="0" smtClean="0"/>
              <a:t>	   </a:t>
            </a:r>
            <a:r>
              <a:rPr lang="sl-SI" sz="2600" dirty="0" err="1" smtClean="0"/>
              <a:t>She</a:t>
            </a:r>
            <a:r>
              <a:rPr lang="sl-SI" sz="2600" dirty="0" smtClean="0"/>
              <a:t> </a:t>
            </a:r>
            <a:r>
              <a:rPr lang="sl-SI" sz="2600" b="1" dirty="0" err="1"/>
              <a:t>was</a:t>
            </a:r>
            <a:r>
              <a:rPr lang="sl-SI" sz="2600" dirty="0"/>
              <a:t> </a:t>
            </a:r>
            <a:r>
              <a:rPr lang="sl-SI" sz="2600" dirty="0" smtClean="0"/>
              <a:t>15.</a:t>
            </a:r>
            <a:endParaRPr lang="sl-SI" sz="2600" dirty="0"/>
          </a:p>
          <a:p>
            <a:pPr>
              <a:buNone/>
            </a:pPr>
            <a:r>
              <a:rPr lang="sl-SI" sz="2600" b="1" dirty="0" smtClean="0"/>
              <a:t>		   </a:t>
            </a:r>
            <a:r>
              <a:rPr lang="sl-SI" sz="2600" b="1" dirty="0" err="1" smtClean="0"/>
              <a:t>Was</a:t>
            </a:r>
            <a:r>
              <a:rPr lang="sl-SI" sz="2600" dirty="0" smtClean="0"/>
              <a:t> </a:t>
            </a:r>
            <a:r>
              <a:rPr lang="sl-SI" sz="2600" dirty="0" err="1"/>
              <a:t>she</a:t>
            </a:r>
            <a:r>
              <a:rPr lang="sl-SI" sz="2600" dirty="0"/>
              <a:t> 15?      </a:t>
            </a:r>
          </a:p>
          <a:p>
            <a:pPr>
              <a:buNone/>
            </a:pPr>
            <a:r>
              <a:rPr lang="sl-SI" sz="2600" dirty="0" smtClean="0"/>
              <a:t>		   </a:t>
            </a:r>
            <a:r>
              <a:rPr lang="sl-SI" sz="2600" dirty="0" err="1" smtClean="0"/>
              <a:t>She</a:t>
            </a:r>
            <a:r>
              <a:rPr lang="sl-SI" sz="2600" dirty="0" smtClean="0"/>
              <a:t> </a:t>
            </a:r>
            <a:r>
              <a:rPr lang="sl-SI" sz="2600" b="1" dirty="0" err="1"/>
              <a:t>wasn</a:t>
            </a:r>
            <a:r>
              <a:rPr lang="sl-SI" sz="2600" b="1" dirty="0"/>
              <a:t>’t</a:t>
            </a:r>
            <a:r>
              <a:rPr lang="sl-SI" sz="2600" dirty="0"/>
              <a:t> 15</a:t>
            </a:r>
            <a:r>
              <a:rPr lang="sl-SI" sz="2600" dirty="0" smtClean="0"/>
              <a:t>.</a:t>
            </a:r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r>
              <a:rPr lang="sl-SI" sz="2400" dirty="0" smtClean="0"/>
              <a:t>MNOŽINA</a:t>
            </a:r>
          </a:p>
          <a:p>
            <a:pPr>
              <a:buNone/>
            </a:pPr>
            <a:r>
              <a:rPr lang="sl-SI" sz="2400" dirty="0" smtClean="0"/>
              <a:t>1</a:t>
            </a:r>
            <a:r>
              <a:rPr lang="sl-SI" sz="2400" dirty="0"/>
              <a:t>. </a:t>
            </a:r>
            <a:r>
              <a:rPr lang="sl-SI" sz="2400" dirty="0" err="1"/>
              <a:t>we</a:t>
            </a:r>
            <a:r>
              <a:rPr lang="sl-SI" sz="2400" dirty="0"/>
              <a:t> </a:t>
            </a:r>
            <a:r>
              <a:rPr lang="sl-SI" sz="2400" b="1" dirty="0" err="1"/>
              <a:t>were</a:t>
            </a:r>
            <a:r>
              <a:rPr lang="sl-SI" sz="2400" dirty="0"/>
              <a:t> (mi smo bili)</a:t>
            </a:r>
          </a:p>
          <a:p>
            <a:pPr>
              <a:buNone/>
            </a:pPr>
            <a:r>
              <a:rPr lang="sl-SI" sz="2400" dirty="0" smtClean="0"/>
              <a:t>2</a:t>
            </a:r>
            <a:r>
              <a:rPr lang="sl-SI" sz="2400" dirty="0"/>
              <a:t>. </a:t>
            </a:r>
            <a:r>
              <a:rPr lang="sl-SI" sz="2400" dirty="0" err="1"/>
              <a:t>you</a:t>
            </a:r>
            <a:r>
              <a:rPr lang="sl-SI" sz="2400" dirty="0"/>
              <a:t> </a:t>
            </a:r>
            <a:r>
              <a:rPr lang="sl-SI" sz="2400" b="1" dirty="0" err="1"/>
              <a:t>were</a:t>
            </a:r>
            <a:r>
              <a:rPr lang="sl-SI" sz="2400" dirty="0"/>
              <a:t> (vi ste bili)</a:t>
            </a:r>
          </a:p>
          <a:p>
            <a:pPr>
              <a:buNone/>
            </a:pPr>
            <a:r>
              <a:rPr lang="sl-SI" sz="2400" dirty="0" smtClean="0"/>
              <a:t>3. </a:t>
            </a:r>
            <a:r>
              <a:rPr lang="sl-SI" sz="2400" dirty="0" err="1" smtClean="0"/>
              <a:t>they</a:t>
            </a:r>
            <a:r>
              <a:rPr lang="sl-SI" sz="2400" dirty="0" smtClean="0"/>
              <a:t> </a:t>
            </a:r>
            <a:r>
              <a:rPr lang="sl-SI" sz="2400" b="1" dirty="0" err="1"/>
              <a:t>were</a:t>
            </a:r>
            <a:r>
              <a:rPr lang="sl-SI" sz="2400" dirty="0"/>
              <a:t> (oni so bili</a:t>
            </a:r>
            <a:r>
              <a:rPr lang="sl-SI" sz="2400" dirty="0" smtClean="0"/>
              <a:t>)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r>
              <a:rPr lang="sl-SI" sz="2600" dirty="0" err="1"/>
              <a:t>They</a:t>
            </a:r>
            <a:r>
              <a:rPr lang="sl-SI" sz="2600" dirty="0"/>
              <a:t> </a:t>
            </a:r>
            <a:r>
              <a:rPr lang="sl-SI" sz="2600" b="1" dirty="0" err="1"/>
              <a:t>were</a:t>
            </a:r>
            <a:r>
              <a:rPr lang="sl-SI" sz="2600" dirty="0"/>
              <a:t> </a:t>
            </a:r>
            <a:r>
              <a:rPr lang="sl-SI" sz="2600" dirty="0" err="1"/>
              <a:t>happy</a:t>
            </a:r>
            <a:r>
              <a:rPr lang="sl-SI" sz="2600" dirty="0"/>
              <a:t>.</a:t>
            </a:r>
          </a:p>
          <a:p>
            <a:pPr>
              <a:buNone/>
            </a:pPr>
            <a:r>
              <a:rPr lang="sl-SI" sz="2600" b="1" dirty="0" err="1"/>
              <a:t>Were</a:t>
            </a:r>
            <a:r>
              <a:rPr lang="sl-SI" sz="2600" dirty="0"/>
              <a:t> </a:t>
            </a:r>
            <a:r>
              <a:rPr lang="sl-SI" sz="2600" dirty="0" err="1"/>
              <a:t>they</a:t>
            </a:r>
            <a:r>
              <a:rPr lang="sl-SI" sz="2600" dirty="0"/>
              <a:t> </a:t>
            </a:r>
            <a:r>
              <a:rPr lang="sl-SI" sz="2600" dirty="0" err="1"/>
              <a:t>happy</a:t>
            </a:r>
            <a:r>
              <a:rPr lang="sl-SI" sz="2600" dirty="0"/>
              <a:t>?</a:t>
            </a:r>
          </a:p>
          <a:p>
            <a:pPr>
              <a:buNone/>
            </a:pPr>
            <a:r>
              <a:rPr lang="sl-SI" sz="2600" dirty="0" err="1"/>
              <a:t>They</a:t>
            </a:r>
            <a:r>
              <a:rPr lang="sl-SI" sz="2600" dirty="0"/>
              <a:t> </a:t>
            </a:r>
            <a:r>
              <a:rPr lang="sl-SI" sz="2600" b="1" dirty="0" err="1"/>
              <a:t>weren</a:t>
            </a:r>
            <a:r>
              <a:rPr lang="sl-SI" sz="2600" b="1" dirty="0"/>
              <a:t>’t</a:t>
            </a:r>
            <a:r>
              <a:rPr lang="sl-SI" sz="2600" dirty="0"/>
              <a:t> </a:t>
            </a:r>
            <a:r>
              <a:rPr lang="sl-SI" sz="2600" dirty="0" err="1"/>
              <a:t>happy</a:t>
            </a:r>
            <a:r>
              <a:rPr lang="sl-SI" sz="2600" dirty="0"/>
              <a:t>. </a:t>
            </a:r>
          </a:p>
          <a:p>
            <a:pPr>
              <a:buNone/>
            </a:pPr>
            <a:endParaRPr lang="sl-SI" sz="2400" dirty="0"/>
          </a:p>
          <a:p>
            <a:pPr>
              <a:buNone/>
            </a:pPr>
            <a:endParaRPr lang="sl-SI" sz="2800" dirty="0" smtClean="0"/>
          </a:p>
          <a:p>
            <a:pPr marL="514350" indent="-514350">
              <a:buNone/>
            </a:pPr>
            <a:endParaRPr lang="sl-SI" sz="2800" dirty="0" smtClean="0"/>
          </a:p>
        </p:txBody>
      </p:sp>
      <p:pic>
        <p:nvPicPr>
          <p:cNvPr id="4" name="Slika 3" descr="images[3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4797152"/>
            <a:ext cx="1590675" cy="1590675"/>
          </a:xfrm>
          <a:prstGeom prst="rect">
            <a:avLst/>
          </a:prstGeom>
        </p:spPr>
      </p:pic>
      <p:pic>
        <p:nvPicPr>
          <p:cNvPr id="5" name="Slika 4" descr="images[6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5229200"/>
            <a:ext cx="1405346" cy="1326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PRAVILNI GLAGOLI: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Past </a:t>
            </a:r>
            <a:r>
              <a:rPr lang="sl-SI" dirty="0" err="1" smtClean="0"/>
              <a:t>simple</a:t>
            </a:r>
            <a:r>
              <a:rPr lang="sl-SI" dirty="0" smtClean="0"/>
              <a:t> pri ostalih glagolih (pravilnih)</a:t>
            </a:r>
          </a:p>
          <a:p>
            <a:pPr>
              <a:buNone/>
            </a:pPr>
            <a:r>
              <a:rPr lang="sl-SI" dirty="0" smtClean="0"/>
              <a:t>tvorimo tako, da glagolu dodamo končnico </a:t>
            </a:r>
            <a:r>
              <a:rPr lang="sl-SI" b="1" dirty="0" smtClean="0"/>
              <a:t>-</a:t>
            </a:r>
            <a:r>
              <a:rPr lang="sl-SI" b="1" dirty="0" err="1" smtClean="0"/>
              <a:t>ed</a:t>
            </a:r>
            <a:r>
              <a:rPr lang="sl-SI" b="1" dirty="0" smtClean="0"/>
              <a:t>.</a:t>
            </a:r>
          </a:p>
          <a:p>
            <a:pPr>
              <a:buNone/>
            </a:pPr>
            <a:r>
              <a:rPr lang="sl-SI" sz="2800" dirty="0" err="1" smtClean="0"/>
              <a:t>play</a:t>
            </a:r>
            <a:r>
              <a:rPr lang="sl-SI" sz="2800" dirty="0" smtClean="0"/>
              <a:t> – </a:t>
            </a:r>
            <a:r>
              <a:rPr lang="sl-SI" sz="2800" dirty="0" err="1" smtClean="0"/>
              <a:t>play</a:t>
            </a:r>
            <a:r>
              <a:rPr lang="sl-SI" sz="2800" b="1" dirty="0" err="1" smtClean="0"/>
              <a:t>ed</a:t>
            </a:r>
            <a:endParaRPr lang="sl-SI" sz="2800" b="1" dirty="0" smtClean="0"/>
          </a:p>
          <a:p>
            <a:pPr>
              <a:buNone/>
            </a:pPr>
            <a:r>
              <a:rPr lang="sl-SI" sz="2800" dirty="0" err="1"/>
              <a:t>d</a:t>
            </a:r>
            <a:r>
              <a:rPr lang="sl-SI" sz="2800" dirty="0" err="1" smtClean="0"/>
              <a:t>anc</a:t>
            </a:r>
            <a:r>
              <a:rPr lang="sl-SI" sz="2800" u="sng" dirty="0" err="1" smtClean="0"/>
              <a:t>e</a:t>
            </a:r>
            <a:r>
              <a:rPr lang="sl-SI" sz="2800" dirty="0" smtClean="0"/>
              <a:t> – </a:t>
            </a:r>
            <a:r>
              <a:rPr lang="sl-SI" sz="2800" dirty="0" err="1" smtClean="0"/>
              <a:t>dance</a:t>
            </a:r>
            <a:r>
              <a:rPr lang="sl-SI" sz="2800" b="1" dirty="0" err="1" smtClean="0"/>
              <a:t>d</a:t>
            </a:r>
            <a:endParaRPr lang="sl-SI" sz="2800" b="1" dirty="0" smtClean="0"/>
          </a:p>
          <a:p>
            <a:pPr>
              <a:buNone/>
            </a:pPr>
            <a:r>
              <a:rPr lang="sl-SI" sz="2800" dirty="0" err="1"/>
              <a:t>c</a:t>
            </a:r>
            <a:r>
              <a:rPr lang="sl-SI" sz="2800" dirty="0" err="1" smtClean="0"/>
              <a:t>all</a:t>
            </a:r>
            <a:r>
              <a:rPr lang="sl-SI" sz="2800" dirty="0" smtClean="0"/>
              <a:t> – </a:t>
            </a:r>
            <a:r>
              <a:rPr lang="sl-SI" sz="2800" dirty="0" err="1" smtClean="0"/>
              <a:t>call</a:t>
            </a:r>
            <a:r>
              <a:rPr lang="sl-SI" sz="2800" b="1" dirty="0" err="1" smtClean="0"/>
              <a:t>ed</a:t>
            </a:r>
            <a:r>
              <a:rPr lang="sl-SI" sz="2800" b="1" dirty="0" smtClean="0"/>
              <a:t>		</a:t>
            </a:r>
          </a:p>
          <a:p>
            <a:pPr>
              <a:buNone/>
            </a:pPr>
            <a:r>
              <a:rPr lang="sl-SI" sz="2800" b="1" dirty="0"/>
              <a:t>	</a:t>
            </a:r>
            <a:r>
              <a:rPr lang="sl-SI" sz="2800" b="1" dirty="0" smtClean="0"/>
              <a:t>		       </a:t>
            </a:r>
            <a:r>
              <a:rPr lang="sl-SI" sz="2800" dirty="0" smtClean="0"/>
              <a:t>Mary </a:t>
            </a:r>
            <a:r>
              <a:rPr lang="sl-SI" sz="2800" b="1" dirty="0" err="1" smtClean="0"/>
              <a:t>play</a:t>
            </a:r>
            <a:r>
              <a:rPr lang="sl-SI" sz="2800" b="1" u="sng" dirty="0" err="1" smtClean="0"/>
              <a:t>ed</a:t>
            </a:r>
            <a:r>
              <a:rPr lang="sl-SI" sz="2800" dirty="0" smtClean="0"/>
              <a:t> </a:t>
            </a:r>
            <a:r>
              <a:rPr lang="sl-SI" sz="2800" dirty="0" err="1" smtClean="0"/>
              <a:t>the</a:t>
            </a:r>
            <a:r>
              <a:rPr lang="sl-SI" sz="2800" dirty="0" smtClean="0"/>
              <a:t> </a:t>
            </a:r>
            <a:r>
              <a:rPr lang="sl-SI" sz="2800" dirty="0" err="1" smtClean="0"/>
              <a:t>flute</a:t>
            </a:r>
            <a:r>
              <a:rPr lang="sl-SI" sz="2800" dirty="0" smtClean="0"/>
              <a:t>.</a:t>
            </a:r>
          </a:p>
          <a:p>
            <a:pPr>
              <a:buNone/>
            </a:pPr>
            <a:r>
              <a:rPr lang="sl-SI" sz="2800" b="1" dirty="0"/>
              <a:t>	</a:t>
            </a:r>
            <a:r>
              <a:rPr lang="sl-SI" sz="2800" b="1" dirty="0" smtClean="0"/>
              <a:t>		       </a:t>
            </a:r>
            <a:r>
              <a:rPr lang="sl-SI" sz="2800" b="1" dirty="0" err="1" smtClean="0"/>
              <a:t>Did</a:t>
            </a:r>
            <a:r>
              <a:rPr lang="sl-SI" sz="2800" dirty="0" smtClean="0"/>
              <a:t> </a:t>
            </a:r>
            <a:r>
              <a:rPr lang="sl-SI" sz="2800" dirty="0"/>
              <a:t>M</a:t>
            </a:r>
            <a:r>
              <a:rPr lang="sl-SI" sz="2800" dirty="0" smtClean="0"/>
              <a:t>ary </a:t>
            </a:r>
            <a:r>
              <a:rPr lang="sl-SI" sz="2800" b="1" dirty="0" err="1" smtClean="0"/>
              <a:t>play</a:t>
            </a:r>
            <a:r>
              <a:rPr lang="sl-SI" sz="2800" dirty="0" smtClean="0"/>
              <a:t> </a:t>
            </a:r>
            <a:r>
              <a:rPr lang="sl-SI" sz="2800" dirty="0" err="1" smtClean="0"/>
              <a:t>the</a:t>
            </a:r>
            <a:r>
              <a:rPr lang="sl-SI" sz="2800" dirty="0" smtClean="0"/>
              <a:t> </a:t>
            </a:r>
            <a:r>
              <a:rPr lang="sl-SI" sz="2800" dirty="0" err="1" smtClean="0"/>
              <a:t>flute</a:t>
            </a:r>
            <a:r>
              <a:rPr lang="sl-SI" sz="2800" dirty="0" smtClean="0"/>
              <a:t>?</a:t>
            </a:r>
          </a:p>
          <a:p>
            <a:pPr>
              <a:buNone/>
            </a:pPr>
            <a:r>
              <a:rPr lang="sl-SI" sz="2800" dirty="0"/>
              <a:t>	</a:t>
            </a:r>
            <a:r>
              <a:rPr lang="sl-SI" sz="2800" dirty="0" smtClean="0"/>
              <a:t>		       Mary </a:t>
            </a:r>
            <a:r>
              <a:rPr lang="sl-SI" sz="2800" b="1" dirty="0" err="1" smtClean="0"/>
              <a:t>didn</a:t>
            </a:r>
            <a:r>
              <a:rPr lang="sl-SI" sz="2800" b="1" dirty="0" smtClean="0"/>
              <a:t>’t</a:t>
            </a:r>
            <a:r>
              <a:rPr lang="sl-SI" sz="2800" dirty="0" smtClean="0"/>
              <a:t> </a:t>
            </a:r>
            <a:r>
              <a:rPr lang="sl-SI" sz="2800" b="1" dirty="0" err="1" smtClean="0"/>
              <a:t>play</a:t>
            </a:r>
            <a:r>
              <a:rPr lang="sl-SI" sz="2800" dirty="0" smtClean="0"/>
              <a:t> </a:t>
            </a:r>
            <a:r>
              <a:rPr lang="sl-SI" sz="2800" dirty="0" err="1" smtClean="0"/>
              <a:t>the</a:t>
            </a:r>
            <a:r>
              <a:rPr lang="sl-SI" sz="2800" dirty="0" smtClean="0"/>
              <a:t> </a:t>
            </a:r>
            <a:r>
              <a:rPr lang="sl-SI" sz="2800" dirty="0" err="1" smtClean="0"/>
              <a:t>flute</a:t>
            </a:r>
            <a:r>
              <a:rPr lang="sl-SI" sz="2800" dirty="0" smtClean="0"/>
              <a:t>.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 descr="images[1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573016"/>
            <a:ext cx="1743075" cy="2619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sz="3200" b="1" dirty="0" smtClean="0"/>
              <a:t>POSEBNOSTI PRI ZAPISU PRAVILNIH GLAGOLOV: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sl-SI" sz="2800" dirty="0" smtClean="0"/>
          </a:p>
          <a:p>
            <a:r>
              <a:rPr lang="sl-SI" sz="2800" dirty="0" smtClean="0"/>
              <a:t>če se glagol konča na –e, glagolu dodamo le –d:</a:t>
            </a:r>
          </a:p>
          <a:p>
            <a:pPr>
              <a:buNone/>
            </a:pPr>
            <a:r>
              <a:rPr lang="sl-SI" sz="2400" dirty="0" err="1" smtClean="0">
                <a:solidFill>
                  <a:srgbClr val="002060"/>
                </a:solidFill>
              </a:rPr>
              <a:t>c</a:t>
            </a:r>
            <a:r>
              <a:rPr lang="sl-SI" sz="2400" dirty="0" err="1" smtClean="0">
                <a:solidFill>
                  <a:srgbClr val="002060"/>
                </a:solidFill>
              </a:rPr>
              <a:t>hang</a:t>
            </a:r>
            <a:r>
              <a:rPr lang="sl-SI" sz="2400" u="sng" dirty="0" err="1" smtClean="0">
                <a:solidFill>
                  <a:srgbClr val="002060"/>
                </a:solidFill>
              </a:rPr>
              <a:t>e</a:t>
            </a:r>
            <a:r>
              <a:rPr lang="sl-SI" sz="2400" u="sng" dirty="0" smtClean="0">
                <a:solidFill>
                  <a:srgbClr val="002060"/>
                </a:solidFill>
              </a:rPr>
              <a:t> </a:t>
            </a:r>
            <a:r>
              <a:rPr lang="sl-SI" sz="2400" dirty="0" smtClean="0">
                <a:solidFill>
                  <a:srgbClr val="002060"/>
                </a:solidFill>
              </a:rPr>
              <a:t>– </a:t>
            </a:r>
            <a:r>
              <a:rPr lang="sl-SI" sz="2400" dirty="0" err="1" smtClean="0">
                <a:solidFill>
                  <a:srgbClr val="002060"/>
                </a:solidFill>
              </a:rPr>
              <a:t>chang</a:t>
            </a:r>
            <a:r>
              <a:rPr lang="sl-SI" sz="2400" u="sng" dirty="0" err="1" smtClean="0">
                <a:solidFill>
                  <a:srgbClr val="002060"/>
                </a:solidFill>
              </a:rPr>
              <a:t>e</a:t>
            </a:r>
            <a:r>
              <a:rPr lang="sl-SI" sz="2400" dirty="0" err="1" smtClean="0">
                <a:solidFill>
                  <a:srgbClr val="002060"/>
                </a:solidFill>
              </a:rPr>
              <a:t>d</a:t>
            </a:r>
            <a:r>
              <a:rPr lang="sl-SI" sz="2400" dirty="0" smtClean="0">
                <a:solidFill>
                  <a:srgbClr val="002060"/>
                </a:solidFill>
              </a:rPr>
              <a:t>    </a:t>
            </a:r>
            <a:r>
              <a:rPr lang="sl-SI" sz="2400" dirty="0" err="1" smtClean="0">
                <a:solidFill>
                  <a:srgbClr val="002060"/>
                </a:solidFill>
              </a:rPr>
              <a:t>Suzy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b="1" dirty="0" err="1" smtClean="0">
                <a:solidFill>
                  <a:srgbClr val="002060"/>
                </a:solidFill>
              </a:rPr>
              <a:t>changed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her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hairstyle</a:t>
            </a:r>
            <a:r>
              <a:rPr lang="sl-SI" sz="2400" dirty="0" smtClean="0">
                <a:solidFill>
                  <a:srgbClr val="002060"/>
                </a:solidFill>
              </a:rPr>
              <a:t> last </a:t>
            </a:r>
            <a:r>
              <a:rPr lang="sl-SI" sz="2400" dirty="0" err="1" smtClean="0">
                <a:solidFill>
                  <a:srgbClr val="002060"/>
                </a:solidFill>
              </a:rPr>
              <a:t>week</a:t>
            </a:r>
            <a:r>
              <a:rPr lang="sl-SI" sz="24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sl-SI" sz="2800" dirty="0" smtClean="0"/>
              <a:t>č</a:t>
            </a:r>
            <a:r>
              <a:rPr lang="sl-SI" sz="2800" dirty="0" smtClean="0"/>
              <a:t>e se glagol konča na –y, pred njim pa je soglasnik, opustimo –y ter ga nadomestimo z –i ter dodamo –</a:t>
            </a:r>
            <a:r>
              <a:rPr lang="sl-SI" sz="2800" dirty="0" err="1" smtClean="0"/>
              <a:t>ed</a:t>
            </a:r>
            <a:r>
              <a:rPr lang="sl-SI" sz="2800" dirty="0" smtClean="0"/>
              <a:t>:</a:t>
            </a:r>
          </a:p>
          <a:p>
            <a:pPr>
              <a:buNone/>
            </a:pPr>
            <a:r>
              <a:rPr lang="sl-SI" sz="2400" dirty="0" err="1" smtClean="0">
                <a:solidFill>
                  <a:srgbClr val="002060"/>
                </a:solidFill>
              </a:rPr>
              <a:t>s</a:t>
            </a:r>
            <a:r>
              <a:rPr lang="sl-SI" sz="2400" dirty="0" err="1" smtClean="0">
                <a:solidFill>
                  <a:srgbClr val="002060"/>
                </a:solidFill>
              </a:rPr>
              <a:t>tu</a:t>
            </a:r>
            <a:r>
              <a:rPr lang="sl-SI" sz="2400" u="sng" dirty="0" err="1" smtClean="0">
                <a:solidFill>
                  <a:srgbClr val="002060"/>
                </a:solidFill>
              </a:rPr>
              <a:t>d</a:t>
            </a:r>
            <a:r>
              <a:rPr lang="sl-SI" sz="2400" b="1" dirty="0" err="1" smtClean="0">
                <a:solidFill>
                  <a:srgbClr val="002060"/>
                </a:solidFill>
              </a:rPr>
              <a:t>y</a:t>
            </a:r>
            <a:r>
              <a:rPr lang="sl-SI" sz="2400" u="sng" dirty="0" smtClean="0">
                <a:solidFill>
                  <a:srgbClr val="002060"/>
                </a:solidFill>
              </a:rPr>
              <a:t> </a:t>
            </a:r>
            <a:r>
              <a:rPr lang="sl-SI" sz="2400" dirty="0" smtClean="0">
                <a:solidFill>
                  <a:srgbClr val="002060"/>
                </a:solidFill>
              </a:rPr>
              <a:t>– </a:t>
            </a:r>
            <a:r>
              <a:rPr lang="sl-SI" sz="2400" dirty="0" err="1" smtClean="0">
                <a:solidFill>
                  <a:srgbClr val="002060"/>
                </a:solidFill>
              </a:rPr>
              <a:t>stud</a:t>
            </a:r>
            <a:r>
              <a:rPr lang="sl-SI" sz="2400" u="sng" dirty="0" err="1" smtClean="0">
                <a:solidFill>
                  <a:srgbClr val="002060"/>
                </a:solidFill>
              </a:rPr>
              <a:t>i</a:t>
            </a:r>
            <a:r>
              <a:rPr lang="sl-SI" sz="2400" b="1" dirty="0" err="1" smtClean="0">
                <a:solidFill>
                  <a:srgbClr val="002060"/>
                </a:solidFill>
              </a:rPr>
              <a:t>ed</a:t>
            </a:r>
            <a:r>
              <a:rPr lang="sl-SI" sz="2400" dirty="0" smtClean="0">
                <a:solidFill>
                  <a:srgbClr val="002060"/>
                </a:solidFill>
              </a:rPr>
              <a:t>        Dan </a:t>
            </a:r>
            <a:r>
              <a:rPr lang="sl-SI" sz="2400" b="1" dirty="0" err="1" smtClean="0">
                <a:solidFill>
                  <a:srgbClr val="002060"/>
                </a:solidFill>
              </a:rPr>
              <a:t>studied</a:t>
            </a:r>
            <a:r>
              <a:rPr lang="sl-SI" sz="2400" dirty="0" smtClean="0">
                <a:solidFill>
                  <a:srgbClr val="002060"/>
                </a:solidFill>
              </a:rPr>
              <a:t> a lot </a:t>
            </a:r>
            <a:r>
              <a:rPr lang="sl-SI" sz="2400" dirty="0" err="1" smtClean="0">
                <a:solidFill>
                  <a:srgbClr val="002060"/>
                </a:solidFill>
              </a:rPr>
              <a:t>for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this</a:t>
            </a:r>
            <a:r>
              <a:rPr lang="sl-SI" sz="2400" dirty="0" smtClean="0">
                <a:solidFill>
                  <a:srgbClr val="002060"/>
                </a:solidFill>
              </a:rPr>
              <a:t> test.</a:t>
            </a:r>
          </a:p>
          <a:p>
            <a:r>
              <a:rPr lang="sl-SI" sz="2800" dirty="0" smtClean="0"/>
              <a:t>č</a:t>
            </a:r>
            <a:r>
              <a:rPr lang="sl-SI" sz="2800" dirty="0" smtClean="0"/>
              <a:t>e se glagol konča na –y, pred njim pa je samoglasnik, glagolu dodamo – </a:t>
            </a:r>
            <a:r>
              <a:rPr lang="sl-SI" sz="2800" dirty="0" err="1" smtClean="0"/>
              <a:t>ed</a:t>
            </a:r>
            <a:r>
              <a:rPr lang="sl-SI" sz="2800" dirty="0" smtClean="0"/>
              <a:t>:</a:t>
            </a:r>
          </a:p>
          <a:p>
            <a:pPr>
              <a:buNone/>
            </a:pPr>
            <a:r>
              <a:rPr lang="sl-SI" sz="2400" dirty="0" err="1" smtClean="0">
                <a:solidFill>
                  <a:srgbClr val="002060"/>
                </a:solidFill>
              </a:rPr>
              <a:t>p</a:t>
            </a:r>
            <a:r>
              <a:rPr lang="sl-SI" sz="2400" dirty="0" err="1" smtClean="0">
                <a:solidFill>
                  <a:srgbClr val="002060"/>
                </a:solidFill>
              </a:rPr>
              <a:t>l</a:t>
            </a:r>
            <a:r>
              <a:rPr lang="sl-SI" sz="2400" u="sng" dirty="0" err="1" smtClean="0">
                <a:solidFill>
                  <a:srgbClr val="002060"/>
                </a:solidFill>
              </a:rPr>
              <a:t>a</a:t>
            </a:r>
            <a:r>
              <a:rPr lang="sl-SI" sz="2400" b="1" dirty="0" err="1" smtClean="0">
                <a:solidFill>
                  <a:srgbClr val="002060"/>
                </a:solidFill>
              </a:rPr>
              <a:t>y</a:t>
            </a:r>
            <a:r>
              <a:rPr lang="sl-SI" sz="2400" dirty="0" smtClean="0">
                <a:solidFill>
                  <a:srgbClr val="002060"/>
                </a:solidFill>
              </a:rPr>
              <a:t> – </a:t>
            </a:r>
            <a:r>
              <a:rPr lang="sl-SI" sz="2400" dirty="0" err="1" smtClean="0">
                <a:solidFill>
                  <a:srgbClr val="002060"/>
                </a:solidFill>
              </a:rPr>
              <a:t>pl</a:t>
            </a:r>
            <a:r>
              <a:rPr lang="sl-SI" sz="2400" u="sng" dirty="0" err="1" smtClean="0">
                <a:solidFill>
                  <a:srgbClr val="002060"/>
                </a:solidFill>
              </a:rPr>
              <a:t>ay</a:t>
            </a:r>
            <a:r>
              <a:rPr lang="sl-SI" sz="2400" b="1" dirty="0" err="1" smtClean="0">
                <a:solidFill>
                  <a:srgbClr val="002060"/>
                </a:solidFill>
              </a:rPr>
              <a:t>ed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sl-SI" sz="2400" dirty="0" smtClean="0">
                <a:solidFill>
                  <a:srgbClr val="002060"/>
                </a:solidFill>
              </a:rPr>
              <a:t>Sharon </a:t>
            </a:r>
            <a:r>
              <a:rPr lang="sl-SI" sz="2400" b="1" dirty="0" err="1" smtClean="0">
                <a:solidFill>
                  <a:srgbClr val="002060"/>
                </a:solidFill>
              </a:rPr>
              <a:t>played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football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for</a:t>
            </a:r>
            <a:r>
              <a:rPr lang="sl-SI" sz="2400" dirty="0" smtClean="0">
                <a:solidFill>
                  <a:srgbClr val="002060"/>
                </a:solidFill>
              </a:rPr>
              <a:t> 3 </a:t>
            </a:r>
            <a:r>
              <a:rPr lang="sl-SI" sz="2400" dirty="0" err="1" smtClean="0">
                <a:solidFill>
                  <a:srgbClr val="002060"/>
                </a:solidFill>
              </a:rPr>
              <a:t>hours</a:t>
            </a:r>
            <a:r>
              <a:rPr lang="sl-SI" sz="2400" dirty="0" smtClean="0">
                <a:solidFill>
                  <a:srgbClr val="002060"/>
                </a:solidFill>
              </a:rPr>
              <a:t> on </a:t>
            </a:r>
            <a:r>
              <a:rPr lang="sl-SI" sz="2400" dirty="0" err="1" smtClean="0">
                <a:solidFill>
                  <a:srgbClr val="002060"/>
                </a:solidFill>
              </a:rPr>
              <a:t>the</a:t>
            </a: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 err="1" smtClean="0">
                <a:solidFill>
                  <a:srgbClr val="002060"/>
                </a:solidFill>
              </a:rPr>
              <a:t>weekend</a:t>
            </a:r>
            <a:r>
              <a:rPr lang="sl-SI" sz="2400" dirty="0" smtClean="0">
                <a:solidFill>
                  <a:srgbClr val="002060"/>
                </a:solidFill>
              </a:rPr>
              <a:t>.</a:t>
            </a:r>
            <a:endParaRPr lang="sl-SI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sl-SI" sz="2800" dirty="0" smtClean="0"/>
              <a:t>Pravila o podvojitvi zadnje črke:</a:t>
            </a:r>
          </a:p>
          <a:p>
            <a:pPr>
              <a:buFont typeface="Wingdings" pitchFamily="2" charset="2"/>
              <a:buChar char="ü"/>
            </a:pPr>
            <a:r>
              <a:rPr lang="sl-SI" sz="2800" dirty="0" smtClean="0"/>
              <a:t>Če se glagol konča takole: soglasnik-samoglasnik-soglasnik, podvojimo zadnji soglasnik (en zlog)</a:t>
            </a:r>
          </a:p>
          <a:p>
            <a:pPr>
              <a:buNone/>
            </a:pPr>
            <a:r>
              <a:rPr lang="sl-SI" sz="2800" dirty="0" smtClean="0">
                <a:solidFill>
                  <a:srgbClr val="002060"/>
                </a:solidFill>
              </a:rPr>
              <a:t>s</a:t>
            </a:r>
            <a:r>
              <a:rPr lang="sl-SI" sz="2800" u="sng" dirty="0" smtClean="0">
                <a:solidFill>
                  <a:srgbClr val="002060"/>
                </a:solidFill>
              </a:rPr>
              <a:t>top</a:t>
            </a:r>
            <a:r>
              <a:rPr lang="sl-SI" sz="2800" dirty="0" smtClean="0">
                <a:solidFill>
                  <a:srgbClr val="002060"/>
                </a:solidFill>
              </a:rPr>
              <a:t> – </a:t>
            </a:r>
            <a:r>
              <a:rPr lang="sl-SI" sz="2800" dirty="0" err="1" smtClean="0">
                <a:solidFill>
                  <a:srgbClr val="002060"/>
                </a:solidFill>
              </a:rPr>
              <a:t>s</a:t>
            </a:r>
            <a:r>
              <a:rPr lang="sl-SI" sz="2800" u="sng" dirty="0" err="1" smtClean="0">
                <a:solidFill>
                  <a:srgbClr val="002060"/>
                </a:solidFill>
              </a:rPr>
              <a:t>to</a:t>
            </a:r>
            <a:r>
              <a:rPr lang="sl-SI" sz="2800" b="1" u="sng" dirty="0" err="1" smtClean="0">
                <a:solidFill>
                  <a:srgbClr val="002060"/>
                </a:solidFill>
              </a:rPr>
              <a:t>pp</a:t>
            </a:r>
            <a:r>
              <a:rPr lang="sl-SI" sz="2800" u="sng" dirty="0" err="1" smtClean="0">
                <a:solidFill>
                  <a:srgbClr val="002060"/>
                </a:solidFill>
              </a:rPr>
              <a:t>ed</a:t>
            </a:r>
            <a:r>
              <a:rPr lang="sl-SI" sz="2800" dirty="0" smtClean="0">
                <a:solidFill>
                  <a:srgbClr val="002060"/>
                </a:solidFill>
              </a:rPr>
              <a:t>    </a:t>
            </a:r>
            <a:r>
              <a:rPr lang="sl-SI" sz="2800" dirty="0" err="1" smtClean="0">
                <a:solidFill>
                  <a:srgbClr val="002060"/>
                </a:solidFill>
              </a:rPr>
              <a:t>We</a:t>
            </a:r>
            <a:r>
              <a:rPr lang="sl-SI" sz="2800" dirty="0" smtClean="0">
                <a:solidFill>
                  <a:srgbClr val="002060"/>
                </a:solidFill>
              </a:rPr>
              <a:t> </a:t>
            </a:r>
            <a:r>
              <a:rPr lang="sl-SI" sz="2800" b="1" dirty="0" err="1" smtClean="0">
                <a:solidFill>
                  <a:srgbClr val="002060"/>
                </a:solidFill>
              </a:rPr>
              <a:t>sto</a:t>
            </a:r>
            <a:r>
              <a:rPr lang="sl-SI" sz="2800" b="1" u="sng" dirty="0" err="1" smtClean="0">
                <a:solidFill>
                  <a:srgbClr val="002060"/>
                </a:solidFill>
              </a:rPr>
              <a:t>pp</a:t>
            </a:r>
            <a:r>
              <a:rPr lang="sl-SI" sz="2800" b="1" dirty="0" err="1" smtClean="0">
                <a:solidFill>
                  <a:srgbClr val="002060"/>
                </a:solidFill>
              </a:rPr>
              <a:t>ed</a:t>
            </a:r>
            <a:r>
              <a:rPr lang="sl-SI" sz="2800" b="1" dirty="0" smtClean="0">
                <a:solidFill>
                  <a:srgbClr val="002060"/>
                </a:solidFill>
              </a:rPr>
              <a:t> </a:t>
            </a:r>
            <a:r>
              <a:rPr lang="sl-SI" sz="2800" dirty="0" smtClean="0">
                <a:solidFill>
                  <a:srgbClr val="002060"/>
                </a:solidFill>
              </a:rPr>
              <a:t>at </a:t>
            </a:r>
            <a:r>
              <a:rPr lang="sl-SI" sz="2800" dirty="0" err="1" smtClean="0">
                <a:solidFill>
                  <a:srgbClr val="002060"/>
                </a:solidFill>
              </a:rPr>
              <a:t>the</a:t>
            </a:r>
            <a:r>
              <a:rPr lang="sl-SI" sz="2800" dirty="0" smtClean="0">
                <a:solidFill>
                  <a:srgbClr val="002060"/>
                </a:solidFill>
              </a:rPr>
              <a:t> store to </a:t>
            </a:r>
            <a:r>
              <a:rPr lang="sl-SI" sz="2800" dirty="0" err="1" smtClean="0">
                <a:solidFill>
                  <a:srgbClr val="002060"/>
                </a:solidFill>
              </a:rPr>
              <a:t>get</a:t>
            </a:r>
            <a:r>
              <a:rPr lang="sl-SI" sz="2800" dirty="0" smtClean="0">
                <a:solidFill>
                  <a:srgbClr val="002060"/>
                </a:solidFill>
              </a:rPr>
              <a:t> some </a:t>
            </a:r>
            <a:r>
              <a:rPr lang="sl-SI" sz="2800" dirty="0" err="1" smtClean="0">
                <a:solidFill>
                  <a:srgbClr val="002060"/>
                </a:solidFill>
              </a:rPr>
              <a:t>gasoline</a:t>
            </a:r>
            <a:r>
              <a:rPr lang="sl-SI" sz="2800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sl-SI" sz="2800" dirty="0" smtClean="0"/>
              <a:t>Če se glagol konča na črke: </a:t>
            </a:r>
            <a:r>
              <a:rPr lang="sl-SI" sz="2800" b="1" dirty="0" smtClean="0"/>
              <a:t>h,w,x,y</a:t>
            </a:r>
            <a:r>
              <a:rPr lang="sl-SI" sz="2800" dirty="0" smtClean="0"/>
              <a:t> podvojitve </a:t>
            </a:r>
            <a:r>
              <a:rPr lang="sl-SI" sz="2800" b="1" u="sng" dirty="0" smtClean="0"/>
              <a:t>NI</a:t>
            </a:r>
          </a:p>
          <a:p>
            <a:pPr>
              <a:buNone/>
            </a:pPr>
            <a:r>
              <a:rPr lang="sl-SI" sz="2800" dirty="0" err="1" smtClean="0">
                <a:solidFill>
                  <a:srgbClr val="002060"/>
                </a:solidFill>
              </a:rPr>
              <a:t>f</a:t>
            </a:r>
            <a:r>
              <a:rPr lang="sl-SI" sz="2800" dirty="0" err="1" smtClean="0">
                <a:solidFill>
                  <a:srgbClr val="002060"/>
                </a:solidFill>
              </a:rPr>
              <a:t>i</a:t>
            </a:r>
            <a:r>
              <a:rPr lang="sl-SI" sz="2800" u="sng" dirty="0" err="1" smtClean="0">
                <a:solidFill>
                  <a:srgbClr val="002060"/>
                </a:solidFill>
              </a:rPr>
              <a:t>x</a:t>
            </a:r>
            <a:r>
              <a:rPr lang="sl-SI" sz="2800" u="sng" dirty="0" smtClean="0">
                <a:solidFill>
                  <a:srgbClr val="002060"/>
                </a:solidFill>
              </a:rPr>
              <a:t> </a:t>
            </a:r>
            <a:r>
              <a:rPr lang="sl-SI" sz="2800" dirty="0" smtClean="0">
                <a:solidFill>
                  <a:srgbClr val="002060"/>
                </a:solidFill>
              </a:rPr>
              <a:t>– </a:t>
            </a:r>
            <a:r>
              <a:rPr lang="sl-SI" sz="2800" dirty="0" err="1" smtClean="0">
                <a:solidFill>
                  <a:srgbClr val="002060"/>
                </a:solidFill>
              </a:rPr>
              <a:t>fi</a:t>
            </a:r>
            <a:r>
              <a:rPr lang="sl-SI" sz="2800" u="sng" dirty="0" err="1" smtClean="0">
                <a:solidFill>
                  <a:srgbClr val="002060"/>
                </a:solidFill>
              </a:rPr>
              <a:t>x</a:t>
            </a:r>
            <a:r>
              <a:rPr lang="sl-SI" sz="2800" b="1" dirty="0" err="1" smtClean="0">
                <a:solidFill>
                  <a:srgbClr val="002060"/>
                </a:solidFill>
              </a:rPr>
              <a:t>ed</a:t>
            </a:r>
            <a:r>
              <a:rPr lang="sl-SI" sz="2800" dirty="0" smtClean="0">
                <a:solidFill>
                  <a:srgbClr val="002060"/>
                </a:solidFill>
              </a:rPr>
              <a:t>    Sam </a:t>
            </a:r>
            <a:r>
              <a:rPr lang="sl-SI" sz="2800" b="1" dirty="0" err="1" smtClean="0">
                <a:solidFill>
                  <a:srgbClr val="002060"/>
                </a:solidFill>
              </a:rPr>
              <a:t>fixed</a:t>
            </a:r>
            <a:r>
              <a:rPr lang="sl-SI" sz="2800" dirty="0" smtClean="0">
                <a:solidFill>
                  <a:srgbClr val="002060"/>
                </a:solidFill>
              </a:rPr>
              <a:t> </a:t>
            </a:r>
            <a:r>
              <a:rPr lang="sl-SI" sz="2800" dirty="0" err="1" smtClean="0">
                <a:solidFill>
                  <a:srgbClr val="002060"/>
                </a:solidFill>
              </a:rPr>
              <a:t>the</a:t>
            </a:r>
            <a:r>
              <a:rPr lang="sl-SI" sz="2800" dirty="0" smtClean="0">
                <a:solidFill>
                  <a:srgbClr val="002060"/>
                </a:solidFill>
              </a:rPr>
              <a:t> note to </a:t>
            </a:r>
            <a:r>
              <a:rPr lang="sl-SI" sz="2800" dirty="0" err="1" smtClean="0">
                <a:solidFill>
                  <a:srgbClr val="002060"/>
                </a:solidFill>
              </a:rPr>
              <a:t>the</a:t>
            </a:r>
            <a:r>
              <a:rPr lang="sl-SI" sz="2800" dirty="0" smtClean="0">
                <a:solidFill>
                  <a:srgbClr val="002060"/>
                </a:solidFill>
              </a:rPr>
              <a:t> </a:t>
            </a:r>
            <a:r>
              <a:rPr lang="sl-SI" sz="2800" dirty="0" err="1" smtClean="0">
                <a:solidFill>
                  <a:srgbClr val="002060"/>
                </a:solidFill>
              </a:rPr>
              <a:t>board</a:t>
            </a:r>
            <a:r>
              <a:rPr lang="sl-SI" sz="28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NEPRAVILNI GLAGOLI: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Nekateri glagoli v angleščini so namreč drugačni</a:t>
            </a:r>
          </a:p>
          <a:p>
            <a:pPr>
              <a:buNone/>
            </a:pPr>
            <a:r>
              <a:rPr lang="sl-SI" dirty="0" smtClean="0"/>
              <a:t>od pravilnih glagolov, lahko bi jih poimenovali</a:t>
            </a:r>
          </a:p>
          <a:p>
            <a:pPr>
              <a:buNone/>
            </a:pPr>
            <a:r>
              <a:rPr lang="sl-SI" dirty="0" smtClean="0"/>
              <a:t>tudi </a:t>
            </a:r>
            <a:r>
              <a:rPr lang="sl-SI" b="1" dirty="0" smtClean="0"/>
              <a:t>izjeme</a:t>
            </a:r>
            <a:r>
              <a:rPr lang="sl-SI" dirty="0" smtClean="0"/>
              <a:t>. V pretekliku (past </a:t>
            </a:r>
            <a:r>
              <a:rPr lang="sl-SI" dirty="0" err="1" smtClean="0"/>
              <a:t>simple</a:t>
            </a:r>
            <a:r>
              <a:rPr lang="sl-SI" dirty="0" smtClean="0"/>
              <a:t>) imajo</a:t>
            </a:r>
          </a:p>
          <a:p>
            <a:pPr>
              <a:buNone/>
            </a:pPr>
            <a:r>
              <a:rPr lang="sl-SI" dirty="0" smtClean="0"/>
              <a:t>drugačne oblike, tako da preteklika ne tvorimo s</a:t>
            </a:r>
          </a:p>
          <a:p>
            <a:pPr>
              <a:buNone/>
            </a:pPr>
            <a:r>
              <a:rPr lang="sl-SI" dirty="0" smtClean="0"/>
              <a:t>končnico -</a:t>
            </a:r>
            <a:r>
              <a:rPr lang="sl-SI" dirty="0" err="1" smtClean="0"/>
              <a:t>ed</a:t>
            </a:r>
            <a:r>
              <a:rPr lang="sl-SI" dirty="0" smtClean="0"/>
              <a:t>, pač pa uporabimo </a:t>
            </a:r>
            <a:r>
              <a:rPr lang="sl-SI" b="1" dirty="0" smtClean="0"/>
              <a:t>2. obliko</a:t>
            </a:r>
          </a:p>
          <a:p>
            <a:pPr>
              <a:buNone/>
            </a:pPr>
            <a:r>
              <a:rPr lang="sl-SI" b="1" dirty="0" smtClean="0"/>
              <a:t>glagolov s tabele.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1445</Words>
  <Application>Microsoft Office PowerPoint</Application>
  <PresentationFormat>Diaprojekcija na zaslonu (4:3)</PresentationFormat>
  <Paragraphs>227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4" baseType="lpstr">
      <vt:lpstr>Officeova tema</vt:lpstr>
      <vt:lpstr>THE PAST SIMPLE TENSE</vt:lpstr>
      <vt:lpstr>RABA</vt:lpstr>
      <vt:lpstr>PRISLOVNA DOLOČILA ČASA:</vt:lpstr>
      <vt:lpstr>KAKO GA TVORIMO?</vt:lpstr>
      <vt:lpstr>GLAGOL BITI:</vt:lpstr>
      <vt:lpstr>PRAVILNI GLAGOLI:</vt:lpstr>
      <vt:lpstr>POSEBNOSTI PRI ZAPISU PRAVILNIH GLAGOLOV:</vt:lpstr>
      <vt:lpstr>Diapozitiv 8</vt:lpstr>
      <vt:lpstr>NEPRAVILNI GLAGOLI:</vt:lpstr>
      <vt:lpstr>NEKAJ PRIMEROV:</vt:lpstr>
      <vt:lpstr>PRIMER:</vt:lpstr>
      <vt:lpstr>VPRAŠALNICE:</vt:lpstr>
      <vt:lpstr>Vstavi WAS ali WERE:</vt:lpstr>
      <vt:lpstr>Vstavi glagole v ustrezni obliki (pravilni glagoli):</vt:lpstr>
      <vt:lpstr>Diapozitiv 15</vt:lpstr>
      <vt:lpstr>WHAT DID TOM DO YESTERDAY? Glagole v oklepaju postavi v preteklik:</vt:lpstr>
      <vt:lpstr>Diapozitiv 17</vt:lpstr>
      <vt:lpstr>Tvori vprašalne in nikalne povedi:</vt:lpstr>
      <vt:lpstr>Vstavi glagole v pretekliku v ustreznih oblikah:</vt:lpstr>
      <vt:lpstr>Diapozitiv 20</vt:lpstr>
      <vt:lpstr>CELINE DION: BECAUSE YOU LOVED ME  http://www.youtube.com/watch?v=9CkKuA86Mis</vt:lpstr>
      <vt:lpstr>Diapozitiv 22</vt:lpstr>
      <vt:lpstr>Diapozitiv 23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PAST SIMPLE TENSE</dc:title>
  <dc:creator>nn</dc:creator>
  <cp:lastModifiedBy>nn</cp:lastModifiedBy>
  <cp:revision>45</cp:revision>
  <dcterms:created xsi:type="dcterms:W3CDTF">2010-09-16T12:38:06Z</dcterms:created>
  <dcterms:modified xsi:type="dcterms:W3CDTF">2010-09-18T21:51:55Z</dcterms:modified>
</cp:coreProperties>
</file>